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colors1.xml" ContentType="application/vnd.openxmlformats-officedocument.drawingml.diagramColors+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gif" ContentType="image/gif"/>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60" r:id="rId1"/>
  </p:sldMasterIdLst>
  <p:notesMasterIdLst>
    <p:notesMasterId r:id="rId20"/>
  </p:notesMasterIdLst>
  <p:sldIdLst>
    <p:sldId id="257" r:id="rId2"/>
    <p:sldId id="266" r:id="rId3"/>
    <p:sldId id="279" r:id="rId4"/>
    <p:sldId id="278" r:id="rId5"/>
    <p:sldId id="267" r:id="rId6"/>
    <p:sldId id="268" r:id="rId7"/>
    <p:sldId id="269" r:id="rId8"/>
    <p:sldId id="260" r:id="rId9"/>
    <p:sldId id="259" r:id="rId10"/>
    <p:sldId id="280" r:id="rId11"/>
    <p:sldId id="262" r:id="rId12"/>
    <p:sldId id="270" r:id="rId13"/>
    <p:sldId id="273" r:id="rId14"/>
    <p:sldId id="274" r:id="rId15"/>
    <p:sldId id="275" r:id="rId16"/>
    <p:sldId id="276" r:id="rId17"/>
    <p:sldId id="277" r:id="rId18"/>
    <p:sldId id="263"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9EAA"/>
    <a:srgbClr val="3C737C"/>
    <a:srgbClr val="294B51"/>
    <a:srgbClr val="0A75AA"/>
    <a:srgbClr val="0E9FE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0" d="100"/>
          <a:sy n="100" d="100"/>
        </p:scale>
        <p:origin x="-678" y="-90"/>
      </p:cViewPr>
      <p:guideLst>
        <p:guide orient="horz" pos="2160"/>
        <p:guide orient="horz" pos="4088"/>
        <p:guide pos="2880"/>
      </p:guideLst>
    </p:cSldViewPr>
  </p:slideViewPr>
  <p:notesTextViewPr>
    <p:cViewPr>
      <p:scale>
        <a:sx n="1" d="1"/>
        <a:sy n="1" d="1"/>
      </p:scale>
      <p:origin x="0" y="0"/>
    </p:cViewPr>
  </p:notesTextViewPr>
  <p:sorterViewPr>
    <p:cViewPr>
      <p:scale>
        <a:sx n="100" d="100"/>
        <a:sy n="100" d="100"/>
      </p:scale>
      <p:origin x="0" y="0"/>
    </p:cViewPr>
  </p:sorter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Administrator\Desktop\Climate%20change%20and%20insurance%20sector\&#914;&#953;&#946;&#955;&#943;&#959;1.xlsx" TargetMode="External"/><Relationship Id="rId1" Type="http://schemas.openxmlformats.org/officeDocument/2006/relationships/image" Target="../media/image9.jpeg"/></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style val="12"/>
  <c:chart>
    <c:autoTitleDeleted val="1"/>
    <c:plotArea>
      <c:layout>
        <c:manualLayout>
          <c:layoutTarget val="inner"/>
          <c:xMode val="edge"/>
          <c:yMode val="edge"/>
          <c:x val="0.11241516966067866"/>
          <c:y val="5.0433412135539958E-2"/>
          <c:w val="0.85964071856287805"/>
          <c:h val="0.82417651694247462"/>
        </c:manualLayout>
      </c:layout>
      <c:lineChart>
        <c:grouping val="stacked"/>
        <c:ser>
          <c:idx val="0"/>
          <c:order val="0"/>
          <c:spPr>
            <a:ln>
              <a:solidFill>
                <a:srgbClr val="FF0000"/>
              </a:solidFill>
            </a:ln>
          </c:spPr>
          <c:marker>
            <c:symbol val="none"/>
          </c:marker>
          <c:cat>
            <c:numRef>
              <c:f>Φύλλο1!$A$5:$A$61</c:f>
              <c:numCache>
                <c:formatCode>General</c:formatCode>
                <c:ptCount val="57"/>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pt idx="48">
                  <c:v>2010</c:v>
                </c:pt>
                <c:pt idx="49">
                  <c:v>2011</c:v>
                </c:pt>
                <c:pt idx="50">
                  <c:v>2012</c:v>
                </c:pt>
                <c:pt idx="51">
                  <c:v>2013</c:v>
                </c:pt>
                <c:pt idx="52">
                  <c:v>2014</c:v>
                </c:pt>
                <c:pt idx="53">
                  <c:v>2015</c:v>
                </c:pt>
                <c:pt idx="54">
                  <c:v>2016</c:v>
                </c:pt>
                <c:pt idx="55">
                  <c:v>2017</c:v>
                </c:pt>
                <c:pt idx="56">
                  <c:v>2018</c:v>
                </c:pt>
              </c:numCache>
            </c:numRef>
          </c:cat>
          <c:val>
            <c:numRef>
              <c:f>Φύλλο1!$B$5:$B$61</c:f>
              <c:numCache>
                <c:formatCode>General</c:formatCode>
                <c:ptCount val="57"/>
                <c:pt idx="0">
                  <c:v>319.68</c:v>
                </c:pt>
                <c:pt idx="1">
                  <c:v>319.86</c:v>
                </c:pt>
                <c:pt idx="2">
                  <c:v>320.72999999999917</c:v>
                </c:pt>
                <c:pt idx="3">
                  <c:v>320.89</c:v>
                </c:pt>
                <c:pt idx="4">
                  <c:v>322.39</c:v>
                </c:pt>
                <c:pt idx="5">
                  <c:v>323.04000000000002</c:v>
                </c:pt>
                <c:pt idx="6">
                  <c:v>323.89</c:v>
                </c:pt>
                <c:pt idx="7">
                  <c:v>325.64000000000038</c:v>
                </c:pt>
                <c:pt idx="8">
                  <c:v>326.87</c:v>
                </c:pt>
                <c:pt idx="9">
                  <c:v>327.18</c:v>
                </c:pt>
                <c:pt idx="10">
                  <c:v>327.75</c:v>
                </c:pt>
                <c:pt idx="11">
                  <c:v>330.3</c:v>
                </c:pt>
                <c:pt idx="12">
                  <c:v>331.47999999999917</c:v>
                </c:pt>
                <c:pt idx="13">
                  <c:v>331.85</c:v>
                </c:pt>
                <c:pt idx="14">
                  <c:v>333.46</c:v>
                </c:pt>
                <c:pt idx="15">
                  <c:v>334.96999999999969</c:v>
                </c:pt>
                <c:pt idx="16">
                  <c:v>336.61</c:v>
                </c:pt>
                <c:pt idx="17">
                  <c:v>338.13</c:v>
                </c:pt>
                <c:pt idx="18">
                  <c:v>340.04</c:v>
                </c:pt>
                <c:pt idx="19">
                  <c:v>341.57</c:v>
                </c:pt>
                <c:pt idx="20">
                  <c:v>342.85</c:v>
                </c:pt>
                <c:pt idx="21">
                  <c:v>343.59</c:v>
                </c:pt>
                <c:pt idx="22">
                  <c:v>345.46</c:v>
                </c:pt>
                <c:pt idx="23">
                  <c:v>347.66</c:v>
                </c:pt>
                <c:pt idx="24">
                  <c:v>348.05</c:v>
                </c:pt>
                <c:pt idx="25">
                  <c:v>349.71999999999969</c:v>
                </c:pt>
                <c:pt idx="26">
                  <c:v>352.24</c:v>
                </c:pt>
                <c:pt idx="27">
                  <c:v>353.8</c:v>
                </c:pt>
                <c:pt idx="28">
                  <c:v>355.65000000000032</c:v>
                </c:pt>
                <c:pt idx="29">
                  <c:v>357.06</c:v>
                </c:pt>
                <c:pt idx="30">
                  <c:v>357.82</c:v>
                </c:pt>
                <c:pt idx="31">
                  <c:v>358.36</c:v>
                </c:pt>
                <c:pt idx="32">
                  <c:v>359.90999999999963</c:v>
                </c:pt>
                <c:pt idx="33">
                  <c:v>361.77</c:v>
                </c:pt>
                <c:pt idx="34">
                  <c:v>364.17</c:v>
                </c:pt>
                <c:pt idx="35">
                  <c:v>364.46999999999969</c:v>
                </c:pt>
                <c:pt idx="36">
                  <c:v>367.13</c:v>
                </c:pt>
                <c:pt idx="37">
                  <c:v>369.6</c:v>
                </c:pt>
                <c:pt idx="38">
                  <c:v>370.56</c:v>
                </c:pt>
                <c:pt idx="39">
                  <c:v>372.53</c:v>
                </c:pt>
                <c:pt idx="40">
                  <c:v>373.92999999999904</c:v>
                </c:pt>
                <c:pt idx="41">
                  <c:v>376.47999999999917</c:v>
                </c:pt>
                <c:pt idx="42">
                  <c:v>378.72999999999917</c:v>
                </c:pt>
                <c:pt idx="43">
                  <c:v>381.14000000000038</c:v>
                </c:pt>
                <c:pt idx="44">
                  <c:v>382.66</c:v>
                </c:pt>
                <c:pt idx="45">
                  <c:v>384.56</c:v>
                </c:pt>
                <c:pt idx="46">
                  <c:v>385.96999999999969</c:v>
                </c:pt>
                <c:pt idx="47">
                  <c:v>388.77</c:v>
                </c:pt>
                <c:pt idx="48">
                  <c:v>391.09</c:v>
                </c:pt>
                <c:pt idx="49">
                  <c:v>392.48999999999904</c:v>
                </c:pt>
                <c:pt idx="50">
                  <c:v>394.45</c:v>
                </c:pt>
                <c:pt idx="51">
                  <c:v>397.31</c:v>
                </c:pt>
                <c:pt idx="52">
                  <c:v>399.62</c:v>
                </c:pt>
                <c:pt idx="53">
                  <c:v>401.52</c:v>
                </c:pt>
                <c:pt idx="54">
                  <c:v>404.42999999999904</c:v>
                </c:pt>
                <c:pt idx="55">
                  <c:v>406.81</c:v>
                </c:pt>
                <c:pt idx="56">
                  <c:v>409.24</c:v>
                </c:pt>
              </c:numCache>
            </c:numRef>
          </c:val>
        </c:ser>
        <c:marker val="1"/>
        <c:axId val="108696704"/>
        <c:axId val="108698240"/>
      </c:lineChart>
      <c:catAx>
        <c:axId val="108696704"/>
        <c:scaling>
          <c:orientation val="minMax"/>
        </c:scaling>
        <c:axPos val="b"/>
        <c:numFmt formatCode="General" sourceLinked="1"/>
        <c:majorTickMark val="none"/>
        <c:tickLblPos val="nextTo"/>
        <c:txPr>
          <a:bodyPr/>
          <a:lstStyle/>
          <a:p>
            <a:pPr>
              <a:defRPr sz="600"/>
            </a:pPr>
            <a:endParaRPr lang="el-GR"/>
          </a:p>
        </c:txPr>
        <c:crossAx val="108698240"/>
        <c:crosses val="autoZero"/>
        <c:auto val="1"/>
        <c:lblAlgn val="ctr"/>
        <c:lblOffset val="100"/>
        <c:tickLblSkip val="1"/>
      </c:catAx>
      <c:valAx>
        <c:axId val="108698240"/>
        <c:scaling>
          <c:orientation val="minMax"/>
          <c:min val="290"/>
        </c:scaling>
        <c:axPos val="l"/>
        <c:majorGridlines/>
        <c:title>
          <c:tx>
            <c:rich>
              <a:bodyPr/>
              <a:lstStyle/>
              <a:p>
                <a:pPr>
                  <a:defRPr/>
                </a:pPr>
                <a:r>
                  <a:rPr lang="el-GR"/>
                  <a:t>συγκεντρώσεις </a:t>
                </a:r>
                <a:r>
                  <a:rPr lang="en-US"/>
                  <a:t>CO2</a:t>
                </a:r>
              </a:p>
            </c:rich>
          </c:tx>
          <c:layout/>
        </c:title>
        <c:numFmt formatCode="General" sourceLinked="1"/>
        <c:majorTickMark val="none"/>
        <c:tickLblPos val="nextTo"/>
        <c:crossAx val="108696704"/>
        <c:crosses val="autoZero"/>
        <c:crossBetween val="between"/>
      </c:valAx>
      <c:spPr>
        <a:blipFill dpi="0" rotWithShape="1">
          <a:blip xmlns:r="http://schemas.openxmlformats.org/officeDocument/2006/relationships" r:embed="rId1">
            <a:alphaModFix amt="44000"/>
          </a:blip>
          <a:srcRect/>
          <a:stretch>
            <a:fillRect/>
          </a:stretch>
        </a:blipFill>
        <a:ln>
          <a:noFill/>
        </a:ln>
      </c:spPr>
    </c:plotArea>
    <c:plotVisOnly val="1"/>
  </c:chart>
  <c:spPr>
    <a:ln>
      <a:noFill/>
    </a:ln>
  </c:spPr>
  <c:externalData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A3EA60-F7EF-4C14-B9EF-4FD581239309}" type="doc">
      <dgm:prSet loTypeId="urn:microsoft.com/office/officeart/2005/8/layout/arrow2" loCatId="process" qsTypeId="urn:microsoft.com/office/officeart/2005/8/quickstyle/simple5" qsCatId="simple" csTypeId="urn:microsoft.com/office/officeart/2005/8/colors/accent1_2" csCatId="accent1" phldr="1"/>
      <dgm:spPr/>
    </dgm:pt>
    <dgm:pt modelId="{43171DC7-64EC-4EE6-921F-5309AA023E39}">
      <dgm:prSet phldrT="[Κείμενο]"/>
      <dgm:spPr/>
      <dgm:t>
        <a:bodyPr/>
        <a:lstStyle/>
        <a:p>
          <a:r>
            <a:rPr lang="el-GR" dirty="0" smtClean="0">
              <a:latin typeface="+mj-lt"/>
            </a:rPr>
            <a:t>Σχέση μεταξύ εκπομπών </a:t>
          </a:r>
          <a:r>
            <a:rPr lang="en-US" dirty="0" smtClean="0">
              <a:latin typeface="+mj-lt"/>
            </a:rPr>
            <a:t>GHG </a:t>
          </a:r>
          <a:r>
            <a:rPr lang="el-GR" dirty="0" smtClean="0">
              <a:latin typeface="+mj-lt"/>
            </a:rPr>
            <a:t>και συγκέντρωσης </a:t>
          </a:r>
          <a:r>
            <a:rPr lang="en-US" dirty="0" smtClean="0">
              <a:latin typeface="+mj-lt"/>
            </a:rPr>
            <a:t>GHG </a:t>
          </a:r>
          <a:r>
            <a:rPr lang="el-GR" dirty="0" smtClean="0">
              <a:latin typeface="+mj-lt"/>
            </a:rPr>
            <a:t>στην ατμόσφαιρα</a:t>
          </a:r>
          <a:endParaRPr lang="el-GR" dirty="0">
            <a:latin typeface="+mj-lt"/>
          </a:endParaRPr>
        </a:p>
      </dgm:t>
    </dgm:pt>
    <dgm:pt modelId="{C763AD0E-A1BB-4C81-BE80-64222DE3B275}" type="parTrans" cxnId="{1AFFAFD2-20C9-4502-96BC-1B180E9AF58C}">
      <dgm:prSet/>
      <dgm:spPr/>
      <dgm:t>
        <a:bodyPr/>
        <a:lstStyle/>
        <a:p>
          <a:endParaRPr lang="el-GR"/>
        </a:p>
      </dgm:t>
    </dgm:pt>
    <dgm:pt modelId="{9F294F6A-3A19-49E3-A28F-9FA5F6D7719A}" type="sibTrans" cxnId="{1AFFAFD2-20C9-4502-96BC-1B180E9AF58C}">
      <dgm:prSet/>
      <dgm:spPr/>
      <dgm:t>
        <a:bodyPr/>
        <a:lstStyle/>
        <a:p>
          <a:endParaRPr lang="el-GR"/>
        </a:p>
      </dgm:t>
    </dgm:pt>
    <dgm:pt modelId="{EF7DDE24-2246-4F08-B9BA-40C6825CD860}">
      <dgm:prSet phldrT="[Κείμενο]"/>
      <dgm:spPr/>
      <dgm:t>
        <a:bodyPr/>
        <a:lstStyle/>
        <a:p>
          <a:r>
            <a:rPr lang="el-GR" dirty="0" smtClean="0">
              <a:latin typeface="+mj-lt"/>
            </a:rPr>
            <a:t>Σχέση μεταξύ συγκέντρωσης </a:t>
          </a:r>
          <a:r>
            <a:rPr lang="en-US" dirty="0" smtClean="0">
              <a:latin typeface="+mj-lt"/>
            </a:rPr>
            <a:t>GHG </a:t>
          </a:r>
          <a:r>
            <a:rPr lang="el-GR" dirty="0" smtClean="0">
              <a:latin typeface="+mj-lt"/>
            </a:rPr>
            <a:t>στην ατμόσφαιρα και αλλαγών στη μέση θερμοκρασία (και άλλων μετρήσεων της κλιματικής αλλαγής)</a:t>
          </a:r>
          <a:endParaRPr lang="el-GR" dirty="0">
            <a:latin typeface="+mj-lt"/>
          </a:endParaRPr>
        </a:p>
      </dgm:t>
    </dgm:pt>
    <dgm:pt modelId="{B461136B-0A38-4EF6-89EE-C224787317D5}" type="parTrans" cxnId="{6081886C-599A-4EE8-B296-5A8202CFEC85}">
      <dgm:prSet/>
      <dgm:spPr/>
      <dgm:t>
        <a:bodyPr/>
        <a:lstStyle/>
        <a:p>
          <a:endParaRPr lang="el-GR"/>
        </a:p>
      </dgm:t>
    </dgm:pt>
    <dgm:pt modelId="{038FDE05-1663-4AB3-AF5C-C5173B2534B2}" type="sibTrans" cxnId="{6081886C-599A-4EE8-B296-5A8202CFEC85}">
      <dgm:prSet/>
      <dgm:spPr/>
      <dgm:t>
        <a:bodyPr/>
        <a:lstStyle/>
        <a:p>
          <a:endParaRPr lang="el-GR"/>
        </a:p>
      </dgm:t>
    </dgm:pt>
    <dgm:pt modelId="{F1271B79-5AEC-4587-BA28-301B07C08172}">
      <dgm:prSet phldrT="[Κείμενο]"/>
      <dgm:spPr/>
      <dgm:t>
        <a:bodyPr/>
        <a:lstStyle/>
        <a:p>
          <a:r>
            <a:rPr lang="el-GR" dirty="0" smtClean="0">
              <a:latin typeface="+mj-lt"/>
            </a:rPr>
            <a:t>Σχέση μεταξύ αυξήσεων στην μέση θερμοκρασία και δεικτών κοινωνικής ευημερίας (όπως παραγωγή και κατά κεφαλή κατανάλωση)</a:t>
          </a:r>
          <a:endParaRPr lang="el-GR" dirty="0">
            <a:latin typeface="+mj-lt"/>
          </a:endParaRPr>
        </a:p>
      </dgm:t>
    </dgm:pt>
    <dgm:pt modelId="{25764679-1CA2-423D-80DD-F33A2EB2BB16}" type="parTrans" cxnId="{31D528CB-C6C0-4B14-8B6A-13354D37DB59}">
      <dgm:prSet/>
      <dgm:spPr/>
      <dgm:t>
        <a:bodyPr/>
        <a:lstStyle/>
        <a:p>
          <a:endParaRPr lang="el-GR"/>
        </a:p>
      </dgm:t>
    </dgm:pt>
    <dgm:pt modelId="{135DECA5-FC08-4C09-AEC7-32A5C5B919F9}" type="sibTrans" cxnId="{31D528CB-C6C0-4B14-8B6A-13354D37DB59}">
      <dgm:prSet/>
      <dgm:spPr/>
      <dgm:t>
        <a:bodyPr/>
        <a:lstStyle/>
        <a:p>
          <a:endParaRPr lang="el-GR"/>
        </a:p>
      </dgm:t>
    </dgm:pt>
    <dgm:pt modelId="{D19E159C-2B3D-464A-9D7E-61F223B1AA07}" type="pres">
      <dgm:prSet presAssocID="{9AA3EA60-F7EF-4C14-B9EF-4FD581239309}" presName="arrowDiagram" presStyleCnt="0">
        <dgm:presLayoutVars>
          <dgm:chMax val="5"/>
          <dgm:dir/>
          <dgm:resizeHandles val="exact"/>
        </dgm:presLayoutVars>
      </dgm:prSet>
      <dgm:spPr/>
    </dgm:pt>
    <dgm:pt modelId="{D6CD5838-3B80-4374-86A7-6CFB5CC121DD}" type="pres">
      <dgm:prSet presAssocID="{9AA3EA60-F7EF-4C14-B9EF-4FD581239309}" presName="arrow" presStyleLbl="bgShp" presStyleIdx="0" presStyleCnt="1" custLinFactNeighborX="-1172" custLinFactNeighborY="-10833"/>
      <dgm:spPr>
        <a:solidFill>
          <a:srgbClr val="00E2A7"/>
        </a:solidFill>
      </dgm:spPr>
    </dgm:pt>
    <dgm:pt modelId="{4B860AFE-BBC9-44C0-B4ED-117451D243DD}" type="pres">
      <dgm:prSet presAssocID="{9AA3EA60-F7EF-4C14-B9EF-4FD581239309}" presName="arrowDiagram3" presStyleCnt="0"/>
      <dgm:spPr/>
    </dgm:pt>
    <dgm:pt modelId="{4263F8BF-AF7F-4771-ABEF-88E49273D198}" type="pres">
      <dgm:prSet presAssocID="{43171DC7-64EC-4EE6-921F-5309AA023E39}" presName="bullet3a" presStyleLbl="node1" presStyleIdx="0" presStyleCnt="3"/>
      <dgm:spPr/>
    </dgm:pt>
    <dgm:pt modelId="{5BB773AA-07F4-4FE0-899E-4570F2A10798}" type="pres">
      <dgm:prSet presAssocID="{43171DC7-64EC-4EE6-921F-5309AA023E39}" presName="textBox3a" presStyleLbl="revTx" presStyleIdx="0" presStyleCnt="3">
        <dgm:presLayoutVars>
          <dgm:bulletEnabled val="1"/>
        </dgm:presLayoutVars>
      </dgm:prSet>
      <dgm:spPr/>
      <dgm:t>
        <a:bodyPr/>
        <a:lstStyle/>
        <a:p>
          <a:endParaRPr lang="el-GR"/>
        </a:p>
      </dgm:t>
    </dgm:pt>
    <dgm:pt modelId="{81A510DC-23A1-410C-9A3B-BB74603DB67D}" type="pres">
      <dgm:prSet presAssocID="{EF7DDE24-2246-4F08-B9BA-40C6825CD860}" presName="bullet3b" presStyleLbl="node1" presStyleIdx="1" presStyleCnt="3"/>
      <dgm:spPr/>
    </dgm:pt>
    <dgm:pt modelId="{F582A3A1-CA1F-4800-81F8-7D9135F1BB30}" type="pres">
      <dgm:prSet presAssocID="{EF7DDE24-2246-4F08-B9BA-40C6825CD860}" presName="textBox3b" presStyleLbl="revTx" presStyleIdx="1" presStyleCnt="3">
        <dgm:presLayoutVars>
          <dgm:bulletEnabled val="1"/>
        </dgm:presLayoutVars>
      </dgm:prSet>
      <dgm:spPr/>
      <dgm:t>
        <a:bodyPr/>
        <a:lstStyle/>
        <a:p>
          <a:endParaRPr lang="el-GR"/>
        </a:p>
      </dgm:t>
    </dgm:pt>
    <dgm:pt modelId="{8A22917A-2C5D-4F99-8DF9-12E032AF0261}" type="pres">
      <dgm:prSet presAssocID="{F1271B79-5AEC-4587-BA28-301B07C08172}" presName="bullet3c" presStyleLbl="node1" presStyleIdx="2" presStyleCnt="3"/>
      <dgm:spPr/>
    </dgm:pt>
    <dgm:pt modelId="{41ADB421-2BFF-4D78-B033-3221E5B8420E}" type="pres">
      <dgm:prSet presAssocID="{F1271B79-5AEC-4587-BA28-301B07C08172}" presName="textBox3c" presStyleLbl="revTx" presStyleIdx="2" presStyleCnt="3">
        <dgm:presLayoutVars>
          <dgm:bulletEnabled val="1"/>
        </dgm:presLayoutVars>
      </dgm:prSet>
      <dgm:spPr/>
      <dgm:t>
        <a:bodyPr/>
        <a:lstStyle/>
        <a:p>
          <a:endParaRPr lang="el-GR"/>
        </a:p>
      </dgm:t>
    </dgm:pt>
  </dgm:ptLst>
  <dgm:cxnLst>
    <dgm:cxn modelId="{5D664A4D-772B-4E3B-9EBC-05A307302580}" type="presOf" srcId="{9AA3EA60-F7EF-4C14-B9EF-4FD581239309}" destId="{D19E159C-2B3D-464A-9D7E-61F223B1AA07}" srcOrd="0" destOrd="0" presId="urn:microsoft.com/office/officeart/2005/8/layout/arrow2"/>
    <dgm:cxn modelId="{176C09B4-B5E7-4A94-9383-62221D8AC78C}" type="presOf" srcId="{F1271B79-5AEC-4587-BA28-301B07C08172}" destId="{41ADB421-2BFF-4D78-B033-3221E5B8420E}" srcOrd="0" destOrd="0" presId="urn:microsoft.com/office/officeart/2005/8/layout/arrow2"/>
    <dgm:cxn modelId="{1AFFAFD2-20C9-4502-96BC-1B180E9AF58C}" srcId="{9AA3EA60-F7EF-4C14-B9EF-4FD581239309}" destId="{43171DC7-64EC-4EE6-921F-5309AA023E39}" srcOrd="0" destOrd="0" parTransId="{C763AD0E-A1BB-4C81-BE80-64222DE3B275}" sibTransId="{9F294F6A-3A19-49E3-A28F-9FA5F6D7719A}"/>
    <dgm:cxn modelId="{88B54866-303B-4C72-8EA1-46BDA64EE667}" type="presOf" srcId="{EF7DDE24-2246-4F08-B9BA-40C6825CD860}" destId="{F582A3A1-CA1F-4800-81F8-7D9135F1BB30}" srcOrd="0" destOrd="0" presId="urn:microsoft.com/office/officeart/2005/8/layout/arrow2"/>
    <dgm:cxn modelId="{6081886C-599A-4EE8-B296-5A8202CFEC85}" srcId="{9AA3EA60-F7EF-4C14-B9EF-4FD581239309}" destId="{EF7DDE24-2246-4F08-B9BA-40C6825CD860}" srcOrd="1" destOrd="0" parTransId="{B461136B-0A38-4EF6-89EE-C224787317D5}" sibTransId="{038FDE05-1663-4AB3-AF5C-C5173B2534B2}"/>
    <dgm:cxn modelId="{E2828466-B515-47C5-B73D-BB2F996B24C2}" type="presOf" srcId="{43171DC7-64EC-4EE6-921F-5309AA023E39}" destId="{5BB773AA-07F4-4FE0-899E-4570F2A10798}" srcOrd="0" destOrd="0" presId="urn:microsoft.com/office/officeart/2005/8/layout/arrow2"/>
    <dgm:cxn modelId="{31D528CB-C6C0-4B14-8B6A-13354D37DB59}" srcId="{9AA3EA60-F7EF-4C14-B9EF-4FD581239309}" destId="{F1271B79-5AEC-4587-BA28-301B07C08172}" srcOrd="2" destOrd="0" parTransId="{25764679-1CA2-423D-80DD-F33A2EB2BB16}" sibTransId="{135DECA5-FC08-4C09-AEC7-32A5C5B919F9}"/>
    <dgm:cxn modelId="{FE06E33D-31AC-47CE-92A2-C02575CAA7B0}" type="presParOf" srcId="{D19E159C-2B3D-464A-9D7E-61F223B1AA07}" destId="{D6CD5838-3B80-4374-86A7-6CFB5CC121DD}" srcOrd="0" destOrd="0" presId="urn:microsoft.com/office/officeart/2005/8/layout/arrow2"/>
    <dgm:cxn modelId="{DE720908-B4AF-4E69-B655-D9D2A65F5807}" type="presParOf" srcId="{D19E159C-2B3D-464A-9D7E-61F223B1AA07}" destId="{4B860AFE-BBC9-44C0-B4ED-117451D243DD}" srcOrd="1" destOrd="0" presId="urn:microsoft.com/office/officeart/2005/8/layout/arrow2"/>
    <dgm:cxn modelId="{D3F64901-85B2-4F4D-B1B9-16BBB0F83729}" type="presParOf" srcId="{4B860AFE-BBC9-44C0-B4ED-117451D243DD}" destId="{4263F8BF-AF7F-4771-ABEF-88E49273D198}" srcOrd="0" destOrd="0" presId="urn:microsoft.com/office/officeart/2005/8/layout/arrow2"/>
    <dgm:cxn modelId="{D46B98E8-E476-4152-96D4-1B40D2E23A34}" type="presParOf" srcId="{4B860AFE-BBC9-44C0-B4ED-117451D243DD}" destId="{5BB773AA-07F4-4FE0-899E-4570F2A10798}" srcOrd="1" destOrd="0" presId="urn:microsoft.com/office/officeart/2005/8/layout/arrow2"/>
    <dgm:cxn modelId="{D4C18B61-361E-4132-92C7-5AD4386A21FB}" type="presParOf" srcId="{4B860AFE-BBC9-44C0-B4ED-117451D243DD}" destId="{81A510DC-23A1-410C-9A3B-BB74603DB67D}" srcOrd="2" destOrd="0" presId="urn:microsoft.com/office/officeart/2005/8/layout/arrow2"/>
    <dgm:cxn modelId="{DE4AE449-F609-4D3F-BDB4-6D2B6A65F76D}" type="presParOf" srcId="{4B860AFE-BBC9-44C0-B4ED-117451D243DD}" destId="{F582A3A1-CA1F-4800-81F8-7D9135F1BB30}" srcOrd="3" destOrd="0" presId="urn:microsoft.com/office/officeart/2005/8/layout/arrow2"/>
    <dgm:cxn modelId="{3E960F35-32F9-4BA4-80BD-7C38B95C1B1D}" type="presParOf" srcId="{4B860AFE-BBC9-44C0-B4ED-117451D243DD}" destId="{8A22917A-2C5D-4F99-8DF9-12E032AF0261}" srcOrd="4" destOrd="0" presId="urn:microsoft.com/office/officeart/2005/8/layout/arrow2"/>
    <dgm:cxn modelId="{358018C7-E93C-4221-B406-55BFD0CB5C72}" type="presParOf" srcId="{4B860AFE-BBC9-44C0-B4ED-117451D243DD}" destId="{41ADB421-2BFF-4D78-B033-3221E5B8420E}" srcOrd="5" destOrd="0" presId="urn:microsoft.com/office/officeart/2005/8/layout/arrow2"/>
  </dgm:cxnLst>
  <dgm:bg/>
  <dgm:whole/>
</dgm:dataModel>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4335E-F37C-4B47-839F-B1C7AED1B48C}" type="datetimeFigureOut">
              <a:rPr lang="el-GR" smtClean="0"/>
              <a:pPr/>
              <a:t>30/10/2019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78645D-B11B-432B-BCF7-A67DE362A856}"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578645D-B11B-432B-BCF7-A67DE362A856}" type="slidenum">
              <a:rPr lang="el-GR" smtClean="0"/>
              <a:pPr/>
              <a:t>4</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Θέση εικόνας διαφάνειας"/>
          <p:cNvSpPr>
            <a:spLocks noGrp="1" noRot="1" noChangeAspect="1" noTextEdit="1"/>
          </p:cNvSpPr>
          <p:nvPr>
            <p:ph type="sldImg"/>
          </p:nvPr>
        </p:nvSpPr>
        <p:spPr>
          <a:ln/>
        </p:spPr>
      </p:sp>
      <p:sp>
        <p:nvSpPr>
          <p:cNvPr id="12291" name="2 - Θέση σημειώσεων"/>
          <p:cNvSpPr>
            <a:spLocks noGrp="1"/>
          </p:cNvSpPr>
          <p:nvPr>
            <p:ph type="body" idx="1"/>
          </p:nvPr>
        </p:nvSpPr>
        <p:spPr>
          <a:noFill/>
          <a:ln/>
        </p:spPr>
        <p:txBody>
          <a:bodyPr/>
          <a:lstStyle/>
          <a:p>
            <a:endParaRPr lang="el-GR" smtClean="0"/>
          </a:p>
        </p:txBody>
      </p:sp>
      <p:sp>
        <p:nvSpPr>
          <p:cNvPr id="12292" name="3 - Θέση αριθμού διαφάνειας"/>
          <p:cNvSpPr>
            <a:spLocks noGrp="1"/>
          </p:cNvSpPr>
          <p:nvPr>
            <p:ph type="sldNum" sz="quarter" idx="5"/>
          </p:nvPr>
        </p:nvSpPr>
        <p:spPr>
          <a:noFill/>
        </p:spPr>
        <p:txBody>
          <a:bodyPr/>
          <a:lstStyle/>
          <a:p>
            <a:fld id="{50FB0837-1741-4084-AF0B-BDE29B042AEE}" type="slidenum">
              <a:rPr lang="el-GR" smtClean="0"/>
              <a:pPr/>
              <a:t>8</a:t>
            </a:fld>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Θέση εικόνας διαφάνειας"/>
          <p:cNvSpPr>
            <a:spLocks noGrp="1" noRot="1" noChangeAspect="1" noTextEdit="1"/>
          </p:cNvSpPr>
          <p:nvPr>
            <p:ph type="sldImg"/>
          </p:nvPr>
        </p:nvSpPr>
        <p:spPr>
          <a:ln/>
        </p:spPr>
      </p:sp>
      <p:sp>
        <p:nvSpPr>
          <p:cNvPr id="12291" name="2 - Θέση σημειώσεων"/>
          <p:cNvSpPr>
            <a:spLocks noGrp="1"/>
          </p:cNvSpPr>
          <p:nvPr>
            <p:ph type="body" idx="1"/>
          </p:nvPr>
        </p:nvSpPr>
        <p:spPr>
          <a:noFill/>
          <a:ln/>
        </p:spPr>
        <p:txBody>
          <a:bodyPr/>
          <a:lstStyle/>
          <a:p>
            <a:endParaRPr lang="el-GR" smtClean="0"/>
          </a:p>
        </p:txBody>
      </p:sp>
      <p:sp>
        <p:nvSpPr>
          <p:cNvPr id="12292" name="3 - Θέση αριθμού διαφάνειας"/>
          <p:cNvSpPr>
            <a:spLocks noGrp="1"/>
          </p:cNvSpPr>
          <p:nvPr>
            <p:ph type="sldNum" sz="quarter" idx="5"/>
          </p:nvPr>
        </p:nvSpPr>
        <p:spPr>
          <a:noFill/>
        </p:spPr>
        <p:txBody>
          <a:bodyPr/>
          <a:lstStyle/>
          <a:p>
            <a:fld id="{50FB0837-1741-4084-AF0B-BDE29B042AEE}" type="slidenum">
              <a:rPr lang="el-GR" smtClean="0"/>
              <a:pPr/>
              <a:t>10</a:t>
            </a:fld>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Θέση εικόνας διαφάνειας"/>
          <p:cNvSpPr>
            <a:spLocks noGrp="1" noRot="1" noChangeAspect="1" noTextEdit="1"/>
          </p:cNvSpPr>
          <p:nvPr>
            <p:ph type="sldImg"/>
          </p:nvPr>
        </p:nvSpPr>
        <p:spPr>
          <a:ln/>
        </p:spPr>
      </p:sp>
      <p:sp>
        <p:nvSpPr>
          <p:cNvPr id="16387" name="2 - Θέση σημειώσεων"/>
          <p:cNvSpPr>
            <a:spLocks noGrp="1"/>
          </p:cNvSpPr>
          <p:nvPr>
            <p:ph type="body" idx="1"/>
          </p:nvPr>
        </p:nvSpPr>
        <p:spPr>
          <a:noFill/>
          <a:ln/>
        </p:spPr>
        <p:txBody>
          <a:bodyPr/>
          <a:lstStyle/>
          <a:p>
            <a:endParaRPr lang="el-GR" smtClean="0"/>
          </a:p>
        </p:txBody>
      </p:sp>
      <p:sp>
        <p:nvSpPr>
          <p:cNvPr id="16388" name="3 - Θέση αριθμού διαφάνειας"/>
          <p:cNvSpPr>
            <a:spLocks noGrp="1"/>
          </p:cNvSpPr>
          <p:nvPr>
            <p:ph type="sldNum" sz="quarter" idx="5"/>
          </p:nvPr>
        </p:nvSpPr>
        <p:spPr>
          <a:noFill/>
        </p:spPr>
        <p:txBody>
          <a:bodyPr/>
          <a:lstStyle/>
          <a:p>
            <a:fld id="{8D7CFC99-408C-4345-97CC-7934F0EA3E1D}" type="slidenum">
              <a:rPr lang="el-GR" smtClean="0"/>
              <a:pPr/>
              <a:t>12</a:t>
            </a:fld>
            <a:endParaRPr 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Θέση εικόνας διαφάνειας"/>
          <p:cNvSpPr>
            <a:spLocks noGrp="1" noRot="1" noChangeAspect="1" noTextEdit="1"/>
          </p:cNvSpPr>
          <p:nvPr>
            <p:ph type="sldImg"/>
          </p:nvPr>
        </p:nvSpPr>
        <p:spPr>
          <a:ln/>
        </p:spPr>
      </p:sp>
      <p:sp>
        <p:nvSpPr>
          <p:cNvPr id="13315" name="2 - Θέση σημειώσεων"/>
          <p:cNvSpPr>
            <a:spLocks noGrp="1"/>
          </p:cNvSpPr>
          <p:nvPr>
            <p:ph type="body" idx="1"/>
          </p:nvPr>
        </p:nvSpPr>
        <p:spPr>
          <a:noFill/>
          <a:ln/>
        </p:spPr>
        <p:txBody>
          <a:bodyPr/>
          <a:lstStyle/>
          <a:p>
            <a:endParaRPr lang="el-GR" smtClean="0"/>
          </a:p>
        </p:txBody>
      </p:sp>
      <p:sp>
        <p:nvSpPr>
          <p:cNvPr id="13316" name="3 - Θέση αριθμού διαφάνειας"/>
          <p:cNvSpPr>
            <a:spLocks noGrp="1"/>
          </p:cNvSpPr>
          <p:nvPr>
            <p:ph type="sldNum" sz="quarter" idx="5"/>
          </p:nvPr>
        </p:nvSpPr>
        <p:spPr>
          <a:noFill/>
        </p:spPr>
        <p:txBody>
          <a:bodyPr/>
          <a:lstStyle/>
          <a:p>
            <a:fld id="{E6FBB0C3-0804-42B5-B5A0-B2ECDE492264}" type="slidenum">
              <a:rPr lang="el-GR" smtClean="0"/>
              <a:pPr/>
              <a:t>15</a:t>
            </a:fld>
            <a:endParaRPr 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Θέση εικόνας διαφάνειας"/>
          <p:cNvSpPr>
            <a:spLocks noGrp="1" noRot="1" noChangeAspect="1" noTextEdit="1"/>
          </p:cNvSpPr>
          <p:nvPr>
            <p:ph type="sldImg"/>
          </p:nvPr>
        </p:nvSpPr>
        <p:spPr>
          <a:ln/>
        </p:spPr>
      </p:sp>
      <p:sp>
        <p:nvSpPr>
          <p:cNvPr id="14339" name="2 - Θέση σημειώσεων"/>
          <p:cNvSpPr>
            <a:spLocks noGrp="1"/>
          </p:cNvSpPr>
          <p:nvPr>
            <p:ph type="body" idx="1"/>
          </p:nvPr>
        </p:nvSpPr>
        <p:spPr>
          <a:noFill/>
          <a:ln/>
        </p:spPr>
        <p:txBody>
          <a:bodyPr/>
          <a:lstStyle/>
          <a:p>
            <a:endParaRPr lang="el-GR" smtClean="0"/>
          </a:p>
        </p:txBody>
      </p:sp>
      <p:sp>
        <p:nvSpPr>
          <p:cNvPr id="14340" name="3 - Θέση αριθμού διαφάνειας"/>
          <p:cNvSpPr>
            <a:spLocks noGrp="1"/>
          </p:cNvSpPr>
          <p:nvPr>
            <p:ph type="sldNum" sz="quarter" idx="5"/>
          </p:nvPr>
        </p:nvSpPr>
        <p:spPr>
          <a:noFill/>
        </p:spPr>
        <p:txBody>
          <a:bodyPr/>
          <a:lstStyle/>
          <a:p>
            <a:fld id="{E7BC34FC-807D-407E-A34D-B367B55DC74C}" type="slidenum">
              <a:rPr lang="el-GR" smtClean="0"/>
              <a:pPr/>
              <a:t>16</a:t>
            </a:fld>
            <a:endParaRPr 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Θέση εικόνας διαφάνειας"/>
          <p:cNvSpPr>
            <a:spLocks noGrp="1" noRot="1" noChangeAspect="1" noTextEdit="1"/>
          </p:cNvSpPr>
          <p:nvPr>
            <p:ph type="sldImg"/>
          </p:nvPr>
        </p:nvSpPr>
        <p:spPr>
          <a:ln/>
        </p:spPr>
      </p:sp>
      <p:sp>
        <p:nvSpPr>
          <p:cNvPr id="15363" name="2 - Θέση σημειώσεων"/>
          <p:cNvSpPr>
            <a:spLocks noGrp="1"/>
          </p:cNvSpPr>
          <p:nvPr>
            <p:ph type="body" idx="1"/>
          </p:nvPr>
        </p:nvSpPr>
        <p:spPr>
          <a:noFill/>
          <a:ln/>
        </p:spPr>
        <p:txBody>
          <a:bodyPr/>
          <a:lstStyle/>
          <a:p>
            <a:endParaRPr lang="el-GR" smtClean="0"/>
          </a:p>
        </p:txBody>
      </p:sp>
      <p:sp>
        <p:nvSpPr>
          <p:cNvPr id="15364" name="3 - Θέση αριθμού διαφάνειας"/>
          <p:cNvSpPr>
            <a:spLocks noGrp="1"/>
          </p:cNvSpPr>
          <p:nvPr>
            <p:ph type="sldNum" sz="quarter" idx="5"/>
          </p:nvPr>
        </p:nvSpPr>
        <p:spPr>
          <a:noFill/>
        </p:spPr>
        <p:txBody>
          <a:bodyPr/>
          <a:lstStyle/>
          <a:p>
            <a:fld id="{64F469BD-EA37-45C9-BDBC-F9AA2EEB9278}" type="slidenum">
              <a:rPr lang="el-GR" smtClean="0"/>
              <a:pPr/>
              <a:t>17</a:t>
            </a:fld>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0350" y="6350"/>
            <a:ext cx="8883650" cy="75565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260350" y="939800"/>
            <a:ext cx="8229600" cy="52387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2" descr="\\Kkfile01\emeka\Επιστημονικη Γραμματεια\Οργανωτικα\Λογοτυπα\Logo_symbol only.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8344353" y="0"/>
            <a:ext cx="799647" cy="796234"/>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5"/>
          <p:cNvSpPr txBox="1"/>
          <p:nvPr userDrawn="1"/>
        </p:nvSpPr>
        <p:spPr>
          <a:xfrm>
            <a:off x="0" y="6489700"/>
            <a:ext cx="4095455" cy="276999"/>
          </a:xfrm>
          <a:prstGeom prst="rect">
            <a:avLst/>
          </a:prstGeom>
          <a:noFill/>
        </p:spPr>
        <p:txBody>
          <a:bodyPr wrap="square" rtlCol="0">
            <a:spAutoFit/>
          </a:bodyPr>
          <a:lstStyle/>
          <a:p>
            <a:r>
              <a:rPr lang="el-GR" sz="1200" dirty="0" smtClean="0">
                <a:solidFill>
                  <a:schemeClr val="bg2">
                    <a:lumMod val="10000"/>
                  </a:schemeClr>
                </a:solidFill>
                <a:latin typeface="Bookman Old Style" pitchFamily="18" charset="0"/>
                <a:cs typeface="Times New Roman" pitchFamily="18" charset="0"/>
              </a:rPr>
              <a:t>Τα Οικονομικά της κλιματικής Αλλαγής</a:t>
            </a:r>
            <a:endParaRPr lang="el-GR" sz="1200" dirty="0">
              <a:solidFill>
                <a:schemeClr val="bg2">
                  <a:lumMod val="10000"/>
                </a:schemeClr>
              </a:solidFill>
              <a:latin typeface="Bookman Old Style" pitchFamily="18" charset="0"/>
              <a:cs typeface="Times New Roman" pitchFamily="18" charset="0"/>
            </a:endParaRPr>
          </a:p>
        </p:txBody>
      </p:sp>
      <p:sp>
        <p:nvSpPr>
          <p:cNvPr id="6" name="TextBox 6"/>
          <p:cNvSpPr txBox="1"/>
          <p:nvPr userDrawn="1"/>
        </p:nvSpPr>
        <p:spPr>
          <a:xfrm>
            <a:off x="5048545" y="6489700"/>
            <a:ext cx="4095455" cy="276999"/>
          </a:xfrm>
          <a:prstGeom prst="rect">
            <a:avLst/>
          </a:prstGeom>
          <a:noFill/>
        </p:spPr>
        <p:txBody>
          <a:bodyPr wrap="square" rtlCol="0">
            <a:spAutoFit/>
          </a:bodyPr>
          <a:lstStyle/>
          <a:p>
            <a:pPr algn="r"/>
            <a:r>
              <a:rPr lang="el-GR" sz="1200" dirty="0" smtClean="0">
                <a:solidFill>
                  <a:schemeClr val="bg2">
                    <a:lumMod val="10000"/>
                  </a:schemeClr>
                </a:solidFill>
                <a:latin typeface="Bookman Old Style" pitchFamily="18" charset="0"/>
                <a:cs typeface="Times New Roman" pitchFamily="18" charset="0"/>
              </a:rPr>
              <a:t>Ε. Σαρτζετάκης</a:t>
            </a:r>
            <a:endParaRPr lang="el-GR" sz="1200" dirty="0">
              <a:solidFill>
                <a:schemeClr val="bg2">
                  <a:lumMod val="10000"/>
                </a:schemeClr>
              </a:solidFill>
              <a:latin typeface="Bookman Old Style" pitchFamily="18" charset="0"/>
              <a:cs typeface="Times New Roman" pitchFamily="18" charset="0"/>
            </a:endParaRPr>
          </a:p>
        </p:txBody>
      </p:sp>
      <p:cxnSp>
        <p:nvCxnSpPr>
          <p:cNvPr id="8" name="7 - Ευθεία γραμμή σύνδεσης"/>
          <p:cNvCxnSpPr/>
          <p:nvPr userDrawn="1"/>
        </p:nvCxnSpPr>
        <p:spPr>
          <a:xfrm>
            <a:off x="0" y="6489700"/>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250825" y="1412875"/>
            <a:ext cx="4275138"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78363" y="1412875"/>
            <a:ext cx="4276725"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5"/>
          <p:cNvSpPr txBox="1"/>
          <p:nvPr userDrawn="1"/>
        </p:nvSpPr>
        <p:spPr>
          <a:xfrm>
            <a:off x="0" y="6489700"/>
            <a:ext cx="4095455" cy="276999"/>
          </a:xfrm>
          <a:prstGeom prst="rect">
            <a:avLst/>
          </a:prstGeom>
          <a:noFill/>
        </p:spPr>
        <p:txBody>
          <a:bodyPr wrap="square" rtlCol="0">
            <a:spAutoFit/>
          </a:bodyPr>
          <a:lstStyle/>
          <a:p>
            <a:r>
              <a:rPr lang="el-GR" sz="1200" dirty="0" smtClean="0">
                <a:solidFill>
                  <a:schemeClr val="bg2">
                    <a:lumMod val="10000"/>
                  </a:schemeClr>
                </a:solidFill>
                <a:latin typeface="Bookman Old Style" pitchFamily="18" charset="0"/>
                <a:cs typeface="Times New Roman" pitchFamily="18" charset="0"/>
              </a:rPr>
              <a:t>Τα Οικονομικά της κλιματικής Αλλαγής</a:t>
            </a:r>
            <a:endParaRPr lang="el-GR" sz="1200" dirty="0">
              <a:solidFill>
                <a:schemeClr val="bg2">
                  <a:lumMod val="10000"/>
                </a:schemeClr>
              </a:solidFill>
              <a:latin typeface="Bookman Old Style" pitchFamily="18" charset="0"/>
              <a:cs typeface="Times New Roman" pitchFamily="18" charset="0"/>
            </a:endParaRPr>
          </a:p>
        </p:txBody>
      </p:sp>
      <p:sp>
        <p:nvSpPr>
          <p:cNvPr id="6" name="TextBox 6"/>
          <p:cNvSpPr txBox="1"/>
          <p:nvPr userDrawn="1"/>
        </p:nvSpPr>
        <p:spPr>
          <a:xfrm>
            <a:off x="5048545" y="6489700"/>
            <a:ext cx="4095455" cy="276999"/>
          </a:xfrm>
          <a:prstGeom prst="rect">
            <a:avLst/>
          </a:prstGeom>
          <a:noFill/>
        </p:spPr>
        <p:txBody>
          <a:bodyPr wrap="square" rtlCol="0">
            <a:spAutoFit/>
          </a:bodyPr>
          <a:lstStyle/>
          <a:p>
            <a:pPr algn="r"/>
            <a:r>
              <a:rPr lang="el-GR" sz="1200" dirty="0" smtClean="0">
                <a:solidFill>
                  <a:schemeClr val="bg2">
                    <a:lumMod val="10000"/>
                  </a:schemeClr>
                </a:solidFill>
                <a:latin typeface="Bookman Old Style" pitchFamily="18" charset="0"/>
                <a:cs typeface="Times New Roman" pitchFamily="18" charset="0"/>
              </a:rPr>
              <a:t>Ε. Σαρτζετάκης</a:t>
            </a:r>
            <a:endParaRPr lang="el-GR" sz="1200" dirty="0">
              <a:solidFill>
                <a:schemeClr val="bg2">
                  <a:lumMod val="10000"/>
                </a:schemeClr>
              </a:solidFill>
              <a:latin typeface="Bookman Old Style" pitchFamily="18" charset="0"/>
              <a:cs typeface="Times New Roman" pitchFamily="18" charset="0"/>
            </a:endParaRPr>
          </a:p>
        </p:txBody>
      </p:sp>
      <p:cxnSp>
        <p:nvCxnSpPr>
          <p:cNvPr id="7" name="6 - Ευθεία γραμμή σύνδεσης"/>
          <p:cNvCxnSpPr/>
          <p:nvPr userDrawn="1"/>
        </p:nvCxnSpPr>
        <p:spPr>
          <a:xfrm>
            <a:off x="0" y="6489700"/>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2" r:id="rId1"/>
    <p:sldLayoutId id="2147483667" r:id="rId2"/>
    <p:sldLayoutId id="2147483668" r:id="rId3"/>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Corbel" panose="020B0503020204020204" pitchFamily="34" charset="0"/>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Corbel" panose="020B050302020402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Corbel" panose="020B050302020402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Corbel" panose="020B050302020402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Corbel" panose="020B050302020402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Corbel" panose="020B050302020402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sandbag.org.uk/carbon-price-viewe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gif"/></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6.gif"/><Relationship Id="rId11" Type="http://schemas.openxmlformats.org/officeDocument/2006/relationships/diagramColors" Target="../diagrams/colors1.xml"/><Relationship Id="rId5" Type="http://schemas.openxmlformats.org/officeDocument/2006/relationships/image" Target="../media/image25.jpeg"/><Relationship Id="rId10" Type="http://schemas.openxmlformats.org/officeDocument/2006/relationships/diagramQuickStyle" Target="../diagrams/quickStyle1.xml"/><Relationship Id="rId4" Type="http://schemas.openxmlformats.org/officeDocument/2006/relationships/image" Target="../media/image24.png"/><Relationship Id="rId9"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istrator\Desktop\πρόσκληση.jpg"/>
          <p:cNvPicPr>
            <a:picLocks noChangeAspect="1" noChangeArrowheads="1"/>
          </p:cNvPicPr>
          <p:nvPr/>
        </p:nvPicPr>
        <p:blipFill>
          <a:blip r:embed="rId2"/>
          <a:srcRect l="30250" t="44180" r="8500" b="42651"/>
          <a:stretch>
            <a:fillRect/>
          </a:stretch>
        </p:blipFill>
        <p:spPr bwMode="auto">
          <a:xfrm>
            <a:off x="2238375" y="3952915"/>
            <a:ext cx="4667250" cy="711200"/>
          </a:xfrm>
          <a:prstGeom prst="rect">
            <a:avLst/>
          </a:prstGeom>
          <a:noFill/>
        </p:spPr>
      </p:pic>
      <p:sp>
        <p:nvSpPr>
          <p:cNvPr id="3" name="Subtitle 2"/>
          <p:cNvSpPr>
            <a:spLocks noGrp="1"/>
          </p:cNvSpPr>
          <p:nvPr>
            <p:ph type="subTitle" idx="4294967295"/>
          </p:nvPr>
        </p:nvSpPr>
        <p:spPr>
          <a:xfrm>
            <a:off x="26495" y="3108365"/>
            <a:ext cx="9117505" cy="492345"/>
          </a:xfrm>
        </p:spPr>
        <p:txBody>
          <a:bodyPr>
            <a:noAutofit/>
          </a:bodyPr>
          <a:lstStyle/>
          <a:p>
            <a:pPr marL="0" indent="0" algn="ctr">
              <a:spcBef>
                <a:spcPts val="0"/>
              </a:spcBef>
              <a:buNone/>
            </a:pPr>
            <a:r>
              <a:rPr lang="el-GR" sz="1600" dirty="0" smtClean="0">
                <a:solidFill>
                  <a:srgbClr val="002060"/>
                </a:solidFill>
                <a:ea typeface="Calibri"/>
                <a:cs typeface="Times New Roman"/>
              </a:rPr>
              <a:t>Παρουσίαση στην ημερίδα «Περιβαλλοντικές, οικονομικές και κοινωνικές επιπτώσεις </a:t>
            </a:r>
          </a:p>
          <a:p>
            <a:pPr marL="0" indent="0" algn="ctr">
              <a:spcBef>
                <a:spcPts val="0"/>
              </a:spcBef>
              <a:buNone/>
            </a:pPr>
            <a:r>
              <a:rPr lang="el-GR" sz="1600" dirty="0" smtClean="0">
                <a:solidFill>
                  <a:srgbClr val="002060"/>
                </a:solidFill>
                <a:ea typeface="Calibri"/>
                <a:cs typeface="Times New Roman"/>
              </a:rPr>
              <a:t>της κλιματικής αλλαγής στην Ελλάδα» </a:t>
            </a:r>
          </a:p>
          <a:p>
            <a:pPr algn="ctr">
              <a:spcBef>
                <a:spcPts val="0"/>
              </a:spcBef>
            </a:pPr>
            <a:endParaRPr lang="el-GR" sz="1500" dirty="0" smtClean="0">
              <a:solidFill>
                <a:srgbClr val="002060"/>
              </a:solidFill>
              <a:ea typeface="Calibri"/>
              <a:cs typeface="Times New Roman"/>
            </a:endParaRPr>
          </a:p>
        </p:txBody>
      </p:sp>
      <p:sp>
        <p:nvSpPr>
          <p:cNvPr id="2" name="Title 1"/>
          <p:cNvSpPr>
            <a:spLocks noGrp="1"/>
          </p:cNvSpPr>
          <p:nvPr>
            <p:ph type="ctrTitle" idx="4294967295"/>
          </p:nvPr>
        </p:nvSpPr>
        <p:spPr>
          <a:xfrm>
            <a:off x="349250" y="2397164"/>
            <a:ext cx="8445500" cy="666751"/>
          </a:xfrm>
        </p:spPr>
        <p:txBody>
          <a:bodyPr>
            <a:noAutofit/>
          </a:bodyPr>
          <a:lstStyle/>
          <a:p>
            <a:pPr algn="ctr">
              <a:lnSpc>
                <a:spcPct val="115000"/>
              </a:lnSpc>
              <a:spcAft>
                <a:spcPts val="1000"/>
              </a:spcAft>
            </a:pPr>
            <a:r>
              <a:rPr lang="el-GR" sz="3400" dirty="0" smtClean="0">
                <a:solidFill>
                  <a:srgbClr val="002060"/>
                </a:solidFill>
                <a:ea typeface="Calibri"/>
                <a:cs typeface="Times New Roman"/>
              </a:rPr>
              <a:t>ΤΑ ΟΙΚΟΝΟΜΙΚΑ ΤΗΣ ΚΛΙΜΑΤΙΚΗΣ ΑΛΛΑΓΗΣ</a:t>
            </a:r>
            <a:endParaRPr lang="el-GR" sz="3400" dirty="0">
              <a:latin typeface="Corbel" panose="020B0503020204020204" pitchFamily="34" charset="0"/>
            </a:endParaRPr>
          </a:p>
        </p:txBody>
      </p:sp>
      <p:pic>
        <p:nvPicPr>
          <p:cNvPr id="1027" name="Picture 3" descr="\\Kkfile01\emeka\Επιστημονικη Γραμματεια\Οργανωτικα\Λογοτυπα\ΤτΕ_Logo.bmp"/>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03259" y="228600"/>
            <a:ext cx="2137482" cy="1137737"/>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descr="\\Kkfile01\emeka\Επιστημονικη Γραμματεια\Οργανωτικα\Λογοτυπα\Logo_symbol only.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208681" y="1488740"/>
            <a:ext cx="768364" cy="765085"/>
          </a:xfrm>
          <a:prstGeom prst="rect">
            <a:avLst/>
          </a:prstGeom>
          <a:noFill/>
          <a:extLst>
            <a:ext uri="{909E8E84-426E-40DD-AFC4-6F175D3DCCD1}">
              <a14:hiddenFill xmlns="" xmlns:a14="http://schemas.microsoft.com/office/drawing/2010/main">
                <a:solidFill>
                  <a:srgbClr val="FFFFFF"/>
                </a:solidFill>
              </a14:hiddenFill>
            </a:ext>
          </a:extLst>
        </p:spPr>
      </p:pic>
      <p:cxnSp>
        <p:nvCxnSpPr>
          <p:cNvPr id="8" name="Straight Connector 7"/>
          <p:cNvCxnSpPr/>
          <p:nvPr/>
        </p:nvCxnSpPr>
        <p:spPr>
          <a:xfrm rot="10800000" flipH="1">
            <a:off x="349250" y="3062327"/>
            <a:ext cx="8445500" cy="1588"/>
          </a:xfrm>
          <a:prstGeom prst="line">
            <a:avLst/>
          </a:prstGeom>
          <a:ln w="22225">
            <a:solidFill>
              <a:srgbClr val="0A75AA"/>
            </a:solidFill>
          </a:ln>
        </p:spPr>
        <p:style>
          <a:lnRef idx="1">
            <a:schemeClr val="accent1"/>
          </a:lnRef>
          <a:fillRef idx="0">
            <a:schemeClr val="accent1"/>
          </a:fillRef>
          <a:effectRef idx="0">
            <a:schemeClr val="accent1"/>
          </a:effectRef>
          <a:fontRef idx="minor">
            <a:schemeClr val="tx1"/>
          </a:fontRef>
        </p:style>
      </p:cxnSp>
      <p:pic>
        <p:nvPicPr>
          <p:cNvPr id="1026" name="Picture 2" descr="C:\Users\Administrator\Desktop\πρόσκληση.jpg"/>
          <p:cNvPicPr>
            <a:picLocks noChangeAspect="1" noChangeArrowheads="1"/>
          </p:cNvPicPr>
          <p:nvPr/>
        </p:nvPicPr>
        <p:blipFill>
          <a:blip r:embed="rId2"/>
          <a:srcRect l="583" r="75500" b="39918"/>
          <a:stretch>
            <a:fillRect/>
          </a:stretch>
        </p:blipFill>
        <p:spPr bwMode="auto">
          <a:xfrm>
            <a:off x="1416050" y="3641765"/>
            <a:ext cx="802448" cy="1428750"/>
          </a:xfrm>
          <a:prstGeom prst="rect">
            <a:avLst/>
          </a:prstGeom>
          <a:noFill/>
        </p:spPr>
      </p:pic>
      <p:pic>
        <p:nvPicPr>
          <p:cNvPr id="13" name="Picture 2" descr="C:\Users\Administrator\Desktop\πρόσκληση.jpg"/>
          <p:cNvPicPr>
            <a:picLocks noChangeAspect="1" noChangeArrowheads="1"/>
          </p:cNvPicPr>
          <p:nvPr/>
        </p:nvPicPr>
        <p:blipFill>
          <a:blip r:embed="rId2"/>
          <a:srcRect l="583" r="75500" b="39918"/>
          <a:stretch>
            <a:fillRect/>
          </a:stretch>
        </p:blipFill>
        <p:spPr bwMode="auto">
          <a:xfrm>
            <a:off x="6881052" y="3641765"/>
            <a:ext cx="802448" cy="1428750"/>
          </a:xfrm>
          <a:prstGeom prst="rect">
            <a:avLst/>
          </a:prstGeom>
          <a:noFill/>
        </p:spPr>
      </p:pic>
      <p:sp>
        <p:nvSpPr>
          <p:cNvPr id="14" name="13 - Ορθογώνιο"/>
          <p:cNvSpPr/>
          <p:nvPr/>
        </p:nvSpPr>
        <p:spPr>
          <a:xfrm>
            <a:off x="2882900" y="3952915"/>
            <a:ext cx="311150" cy="222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Ορθογώνιο"/>
          <p:cNvSpPr/>
          <p:nvPr/>
        </p:nvSpPr>
        <p:spPr>
          <a:xfrm>
            <a:off x="2882900" y="3908465"/>
            <a:ext cx="31115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Ορθογώνιο"/>
          <p:cNvSpPr/>
          <p:nvPr/>
        </p:nvSpPr>
        <p:spPr>
          <a:xfrm>
            <a:off x="0" y="6223000"/>
            <a:ext cx="9144000" cy="628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7" name="Picture 19" descr="SIGN"/>
          <p:cNvPicPr>
            <a:picLocks noChangeAspect="1" noChangeArrowheads="1"/>
          </p:cNvPicPr>
          <p:nvPr/>
        </p:nvPicPr>
        <p:blipFill>
          <a:blip r:embed="rId5"/>
          <a:srcRect/>
          <a:stretch>
            <a:fillRect/>
          </a:stretch>
        </p:blipFill>
        <p:spPr bwMode="auto">
          <a:xfrm>
            <a:off x="2260600" y="5419765"/>
            <a:ext cx="755650" cy="786211"/>
          </a:xfrm>
          <a:prstGeom prst="rect">
            <a:avLst/>
          </a:prstGeom>
          <a:noFill/>
          <a:ln w="9525">
            <a:noFill/>
            <a:miter lim="800000"/>
            <a:headEnd/>
            <a:tailEnd/>
          </a:ln>
        </p:spPr>
      </p:pic>
      <p:pic>
        <p:nvPicPr>
          <p:cNvPr id="18" name="12 - Εικόνα" descr="C:\Users\Administrator\AppData\Local\Microsoft\Windows\INetCache\Content.Word\logo1.png"/>
          <p:cNvPicPr>
            <a:picLocks noChangeAspect="1" noChangeArrowheads="1"/>
          </p:cNvPicPr>
          <p:nvPr/>
        </p:nvPicPr>
        <p:blipFill>
          <a:blip r:embed="rId6"/>
          <a:srcRect l="7018" t="19550" r="53217" b="18797"/>
          <a:stretch>
            <a:fillRect/>
          </a:stretch>
        </p:blipFill>
        <p:spPr bwMode="auto">
          <a:xfrm>
            <a:off x="6201968" y="5432465"/>
            <a:ext cx="681432" cy="742950"/>
          </a:xfrm>
          <a:prstGeom prst="rect">
            <a:avLst/>
          </a:prstGeom>
          <a:noFill/>
          <a:ln w="9525">
            <a:noFill/>
            <a:miter lim="800000"/>
            <a:headEnd/>
            <a:tailEnd/>
          </a:ln>
        </p:spPr>
      </p:pic>
      <p:sp>
        <p:nvSpPr>
          <p:cNvPr id="11" name="TextBox 10"/>
          <p:cNvSpPr txBox="1"/>
          <p:nvPr/>
        </p:nvSpPr>
        <p:spPr>
          <a:xfrm>
            <a:off x="2434262" y="4930815"/>
            <a:ext cx="4275475" cy="1754326"/>
          </a:xfrm>
          <a:prstGeom prst="rect">
            <a:avLst/>
          </a:prstGeom>
          <a:noFill/>
        </p:spPr>
        <p:txBody>
          <a:bodyPr wrap="square" rtlCol="0">
            <a:spAutoFit/>
          </a:bodyPr>
          <a:lstStyle/>
          <a:p>
            <a:pPr algn="ctr"/>
            <a:r>
              <a:rPr lang="el-GR" dirty="0" smtClean="0">
                <a:solidFill>
                  <a:srgbClr val="002060"/>
                </a:solidFill>
                <a:latin typeface="Corbel" panose="020B0503020204020204" pitchFamily="34" charset="0"/>
              </a:rPr>
              <a:t>Ευτύχιος Σαρτζετάκης</a:t>
            </a:r>
          </a:p>
          <a:p>
            <a:pPr algn="ctr"/>
            <a:r>
              <a:rPr lang="el-GR" dirty="0" smtClean="0">
                <a:solidFill>
                  <a:srgbClr val="002060"/>
                </a:solidFill>
                <a:latin typeface="Corbel" panose="020B0503020204020204" pitchFamily="34" charset="0"/>
              </a:rPr>
              <a:t>Καθηγητής</a:t>
            </a:r>
            <a:endParaRPr lang="en-US" dirty="0" smtClean="0">
              <a:solidFill>
                <a:srgbClr val="002060"/>
              </a:solidFill>
              <a:latin typeface="Corbel" panose="020B0503020204020204" pitchFamily="34" charset="0"/>
            </a:endParaRPr>
          </a:p>
          <a:p>
            <a:pPr algn="ctr">
              <a:defRPr/>
            </a:pPr>
            <a:r>
              <a:rPr lang="el-GR" dirty="0" smtClean="0">
                <a:solidFill>
                  <a:srgbClr val="002060"/>
                </a:solidFill>
                <a:latin typeface="Corbel" panose="020B0503020204020204" pitchFamily="34" charset="0"/>
              </a:rPr>
              <a:t>Διευθυντής του Εργαστηρίου:</a:t>
            </a:r>
          </a:p>
          <a:p>
            <a:pPr algn="ctr">
              <a:defRPr/>
            </a:pPr>
            <a:r>
              <a:rPr lang="el-GR" dirty="0" smtClean="0">
                <a:solidFill>
                  <a:srgbClr val="002060"/>
                </a:solidFill>
                <a:latin typeface="Corbel" panose="020B0503020204020204" pitchFamily="34" charset="0"/>
              </a:rPr>
              <a:t>«Οικονομικά και Διαχείριση της </a:t>
            </a:r>
            <a:r>
              <a:rPr lang="en-US" dirty="0" smtClean="0">
                <a:solidFill>
                  <a:srgbClr val="002060"/>
                </a:solidFill>
                <a:latin typeface="Corbel" panose="020B0503020204020204" pitchFamily="34" charset="0"/>
              </a:rPr>
              <a:t/>
            </a:r>
            <a:br>
              <a:rPr lang="en-US" dirty="0" smtClean="0">
                <a:solidFill>
                  <a:srgbClr val="002060"/>
                </a:solidFill>
                <a:latin typeface="Corbel" panose="020B0503020204020204" pitchFamily="34" charset="0"/>
              </a:rPr>
            </a:br>
            <a:r>
              <a:rPr lang="el-GR" dirty="0" smtClean="0">
                <a:solidFill>
                  <a:srgbClr val="002060"/>
                </a:solidFill>
                <a:latin typeface="Corbel" panose="020B0503020204020204" pitchFamily="34" charset="0"/>
              </a:rPr>
              <a:t>Βιώσιμης Ανάπτυξης»  </a:t>
            </a:r>
          </a:p>
          <a:p>
            <a:pPr algn="ctr"/>
            <a:r>
              <a:rPr lang="el-GR" dirty="0" smtClean="0">
                <a:solidFill>
                  <a:srgbClr val="002060"/>
                </a:solidFill>
                <a:latin typeface="Corbel" panose="020B0503020204020204" pitchFamily="34" charset="0"/>
              </a:rPr>
              <a:t>Πανεπιστήμιο Μακεδονίας</a:t>
            </a:r>
            <a:endParaRPr lang="el-GR" dirty="0">
              <a:solidFill>
                <a:srgbClr val="002060"/>
              </a:solidFill>
              <a:latin typeface="Corbel" panose="020B0503020204020204" pitchFamily="34" charset="0"/>
            </a:endParaRPr>
          </a:p>
        </p:txBody>
      </p:sp>
    </p:spTree>
    <p:extLst>
      <p:ext uri="{BB962C8B-B14F-4D97-AF65-F5344CB8AC3E}">
        <p14:creationId xmlns="" xmlns:p14="http://schemas.microsoft.com/office/powerpoint/2010/main" val="30275256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Eftichis_6_9_15\Presentations\IMXA Climate change Econ 10_2019\EU-ETS-price.jpg"/>
          <p:cNvPicPr>
            <a:picLocks noChangeAspect="1" noChangeArrowheads="1"/>
          </p:cNvPicPr>
          <p:nvPr/>
        </p:nvPicPr>
        <p:blipFill>
          <a:blip r:embed="rId3"/>
          <a:srcRect l="1468" t="25926" b="4546"/>
          <a:stretch>
            <a:fillRect/>
          </a:stretch>
        </p:blipFill>
        <p:spPr bwMode="auto">
          <a:xfrm>
            <a:off x="527050" y="1739900"/>
            <a:ext cx="7461250" cy="2622550"/>
          </a:xfrm>
          <a:prstGeom prst="rect">
            <a:avLst/>
          </a:prstGeom>
          <a:noFill/>
        </p:spPr>
      </p:pic>
      <p:sp>
        <p:nvSpPr>
          <p:cNvPr id="23" name="13 - Θέση περιεχομένου"/>
          <p:cNvSpPr txBox="1">
            <a:spLocks/>
          </p:cNvSpPr>
          <p:nvPr/>
        </p:nvSpPr>
        <p:spPr bwMode="auto">
          <a:xfrm>
            <a:off x="4749800" y="5111750"/>
            <a:ext cx="3397250" cy="1377950"/>
          </a:xfrm>
          <a:prstGeom prst="rect">
            <a:avLst/>
          </a:prstGeom>
          <a:noFill/>
          <a:ln w="9525">
            <a:noFill/>
            <a:miter lim="800000"/>
            <a:headEnd/>
            <a:tailEnd/>
          </a:ln>
        </p:spPr>
        <p:txBody>
          <a:bodyPr/>
          <a:lstStyle/>
          <a:p>
            <a:pPr algn="ctr" eaLnBrk="0" hangingPunct="0">
              <a:spcBef>
                <a:spcPct val="20000"/>
              </a:spcBef>
              <a:buClr>
                <a:schemeClr val="folHlink"/>
              </a:buClr>
              <a:buSzPct val="60000"/>
              <a:buFont typeface="Wingdings" pitchFamily="2" charset="2"/>
              <a:buNone/>
              <a:defRPr/>
            </a:pPr>
            <a:r>
              <a:rPr lang="el-GR" sz="1600" kern="0" dirty="0">
                <a:latin typeface="Bookman Old Style" pitchFamily="18" charset="0"/>
              </a:rPr>
              <a:t>Η τιμή των αδειών </a:t>
            </a:r>
            <a:r>
              <a:rPr lang="el-GR" sz="1600" kern="0" dirty="0" smtClean="0">
                <a:latin typeface="Bookman Old Style" pitchFamily="18" charset="0"/>
              </a:rPr>
              <a:t>προβλέπεται </a:t>
            </a:r>
            <a:r>
              <a:rPr lang="el-GR" sz="1600" kern="0" dirty="0">
                <a:latin typeface="Bookman Old Style" pitchFamily="18" charset="0"/>
              </a:rPr>
              <a:t>να </a:t>
            </a:r>
            <a:r>
              <a:rPr lang="el-GR" sz="1600" kern="0" dirty="0" smtClean="0">
                <a:latin typeface="Bookman Old Style" pitchFamily="18" charset="0"/>
              </a:rPr>
              <a:t>φτάσει </a:t>
            </a:r>
            <a:r>
              <a:rPr lang="el-GR" sz="1600" kern="0" dirty="0">
                <a:latin typeface="Bookman Old Style" pitchFamily="18" charset="0"/>
              </a:rPr>
              <a:t>τα </a:t>
            </a:r>
            <a:r>
              <a:rPr lang="en-US" sz="1600" dirty="0">
                <a:latin typeface="Bookman Old Style" pitchFamily="18" charset="0"/>
              </a:rPr>
              <a:t>€</a:t>
            </a:r>
            <a:r>
              <a:rPr lang="el-GR" sz="1600" dirty="0" smtClean="0">
                <a:latin typeface="Bookman Old Style" pitchFamily="18" charset="0"/>
              </a:rPr>
              <a:t>40-60/</a:t>
            </a:r>
            <a:r>
              <a:rPr lang="en-US" sz="1600" dirty="0">
                <a:latin typeface="Bookman Old Style" pitchFamily="18" charset="0"/>
              </a:rPr>
              <a:t>ton</a:t>
            </a:r>
            <a:r>
              <a:rPr lang="el-GR" sz="1600" dirty="0">
                <a:latin typeface="Bookman Old Style" pitchFamily="18" charset="0"/>
              </a:rPr>
              <a:t> </a:t>
            </a:r>
            <a:r>
              <a:rPr lang="en-US" sz="1600" dirty="0">
                <a:latin typeface="Bookman Old Style" pitchFamily="18" charset="0"/>
              </a:rPr>
              <a:t/>
            </a:r>
            <a:br>
              <a:rPr lang="en-US" sz="1600" dirty="0">
                <a:latin typeface="Bookman Old Style" pitchFamily="18" charset="0"/>
              </a:rPr>
            </a:br>
            <a:r>
              <a:rPr lang="el-GR" sz="1600" dirty="0">
                <a:latin typeface="Bookman Old Style" pitchFamily="18" charset="0"/>
              </a:rPr>
              <a:t>μέχρι το 2023.</a:t>
            </a:r>
            <a:r>
              <a:rPr lang="en-US" sz="1600" dirty="0">
                <a:latin typeface="Bookman Old Style" pitchFamily="18" charset="0"/>
              </a:rPr>
              <a:t> </a:t>
            </a:r>
            <a:endParaRPr lang="el-GR" sz="1600" kern="0" dirty="0">
              <a:latin typeface="Bookman Old Style" pitchFamily="18" charset="0"/>
            </a:endParaRPr>
          </a:p>
        </p:txBody>
      </p:sp>
      <p:sp>
        <p:nvSpPr>
          <p:cNvPr id="26" name="Title 1"/>
          <p:cNvSpPr>
            <a:spLocks noGrp="1"/>
          </p:cNvSpPr>
          <p:nvPr>
            <p:ph type="title"/>
          </p:nvPr>
        </p:nvSpPr>
        <p:spPr>
          <a:xfrm>
            <a:off x="260350" y="6350"/>
            <a:ext cx="8883650" cy="533400"/>
          </a:xfrm>
        </p:spPr>
        <p:txBody>
          <a:bodyPr>
            <a:normAutofit/>
          </a:bodyPr>
          <a:lstStyle/>
          <a:p>
            <a:r>
              <a:rPr lang="el-GR" dirty="0" smtClean="0">
                <a:latin typeface="Bookman Old Style" pitchFamily="18" charset="0"/>
                <a:cs typeface="Times New Roman" pitchFamily="18" charset="0"/>
              </a:rPr>
              <a:t>ΣΕΔΕ της ΕΕ (</a:t>
            </a:r>
            <a:r>
              <a:rPr lang="en-US" dirty="0" smtClean="0">
                <a:latin typeface="Bookman Old Style" pitchFamily="18" charset="0"/>
                <a:cs typeface="Times New Roman" pitchFamily="18" charset="0"/>
              </a:rPr>
              <a:t>EU</a:t>
            </a:r>
            <a:r>
              <a:rPr lang="el-GR" dirty="0" smtClean="0">
                <a:latin typeface="Bookman Old Style" pitchFamily="18" charset="0"/>
                <a:cs typeface="Times New Roman" pitchFamily="18" charset="0"/>
              </a:rPr>
              <a:t>-</a:t>
            </a:r>
            <a:r>
              <a:rPr lang="en-US" dirty="0" smtClean="0">
                <a:latin typeface="Bookman Old Style" pitchFamily="18" charset="0"/>
                <a:cs typeface="Times New Roman" pitchFamily="18" charset="0"/>
              </a:rPr>
              <a:t>ETS</a:t>
            </a:r>
            <a:r>
              <a:rPr lang="el-GR" dirty="0" smtClean="0">
                <a:latin typeface="Bookman Old Style" pitchFamily="18" charset="0"/>
                <a:cs typeface="Times New Roman" pitchFamily="18" charset="0"/>
              </a:rPr>
              <a:t>)</a:t>
            </a:r>
            <a:endParaRPr lang="el-GR" dirty="0">
              <a:latin typeface="Bookman Old Style" pitchFamily="18" charset="0"/>
              <a:cs typeface="Times New Roman" pitchFamily="18" charset="0"/>
            </a:endParaRPr>
          </a:p>
        </p:txBody>
      </p:sp>
      <p:sp>
        <p:nvSpPr>
          <p:cNvPr id="25" name="24 - Έλλειψη"/>
          <p:cNvSpPr>
            <a:spLocks noChangeArrowheads="1"/>
          </p:cNvSpPr>
          <p:nvPr/>
        </p:nvSpPr>
        <p:spPr bwMode="auto">
          <a:xfrm>
            <a:off x="7150100" y="1695450"/>
            <a:ext cx="711200" cy="666750"/>
          </a:xfrm>
          <a:prstGeom prst="ellipse">
            <a:avLst/>
          </a:prstGeom>
          <a:noFill/>
          <a:ln w="12700" algn="ctr">
            <a:solidFill>
              <a:srgbClr val="FF0000"/>
            </a:solidFill>
            <a:prstDash val="lgDashDot"/>
            <a:miter lim="800000"/>
            <a:headEnd/>
            <a:tailEnd/>
          </a:ln>
        </p:spPr>
        <p:txBody>
          <a:bodyPr wrap="none"/>
          <a:lstStyle/>
          <a:p>
            <a:endParaRPr lang="el-GR">
              <a:latin typeface="Bookman Old Style" pitchFamily="18" charset="0"/>
            </a:endParaRPr>
          </a:p>
        </p:txBody>
      </p:sp>
      <p:sp>
        <p:nvSpPr>
          <p:cNvPr id="19" name="18 - Ορθογώνιο"/>
          <p:cNvSpPr/>
          <p:nvPr/>
        </p:nvSpPr>
        <p:spPr>
          <a:xfrm>
            <a:off x="1282700" y="1739900"/>
            <a:ext cx="4654550" cy="276225"/>
          </a:xfrm>
          <a:prstGeom prst="rect">
            <a:avLst/>
          </a:prstGeom>
        </p:spPr>
        <p:txBody>
          <a:bodyPr>
            <a:spAutoFit/>
          </a:bodyPr>
          <a:lstStyle/>
          <a:p>
            <a:pPr>
              <a:defRPr/>
            </a:pPr>
            <a:r>
              <a:rPr lang="el-GR" sz="1200" dirty="0">
                <a:latin typeface="Bookman Old Style" pitchFamily="18" charset="0"/>
              </a:rPr>
              <a:t>Τιμή των αδειών </a:t>
            </a:r>
            <a:r>
              <a:rPr lang="en-US" sz="1200" dirty="0">
                <a:latin typeface="Bookman Old Style" pitchFamily="18" charset="0"/>
              </a:rPr>
              <a:t>EU-ETS </a:t>
            </a:r>
            <a:r>
              <a:rPr lang="el-GR" sz="1200" dirty="0">
                <a:latin typeface="Bookman Old Style" pitchFamily="18" charset="0"/>
              </a:rPr>
              <a:t>από 7/4/</a:t>
            </a:r>
            <a:r>
              <a:rPr lang="en-US" sz="1200" dirty="0">
                <a:latin typeface="Bookman Old Style" pitchFamily="18" charset="0"/>
              </a:rPr>
              <a:t>2008 </a:t>
            </a:r>
            <a:r>
              <a:rPr lang="el-GR" sz="1200" dirty="0">
                <a:latin typeface="Bookman Old Style" pitchFamily="18" charset="0"/>
              </a:rPr>
              <a:t>έως</a:t>
            </a:r>
            <a:r>
              <a:rPr lang="en-US" sz="1200" dirty="0">
                <a:latin typeface="Bookman Old Style" pitchFamily="18" charset="0"/>
              </a:rPr>
              <a:t> </a:t>
            </a:r>
            <a:r>
              <a:rPr lang="el-GR" sz="1200" dirty="0" smtClean="0">
                <a:latin typeface="Bookman Old Style" pitchFamily="18" charset="0"/>
              </a:rPr>
              <a:t>29/10/</a:t>
            </a:r>
            <a:r>
              <a:rPr lang="en-US" sz="1200" dirty="0" smtClean="0">
                <a:latin typeface="Bookman Old Style" pitchFamily="18" charset="0"/>
              </a:rPr>
              <a:t>201</a:t>
            </a:r>
            <a:r>
              <a:rPr lang="el-GR" sz="1200" dirty="0" smtClean="0">
                <a:latin typeface="Bookman Old Style" pitchFamily="18" charset="0"/>
              </a:rPr>
              <a:t>9</a:t>
            </a:r>
            <a:endParaRPr lang="el-GR" sz="1200" dirty="0">
              <a:latin typeface="Bookman Old Style" pitchFamily="18" charset="0"/>
            </a:endParaRPr>
          </a:p>
        </p:txBody>
      </p:sp>
      <p:sp>
        <p:nvSpPr>
          <p:cNvPr id="17" name="16 - Ορθογώνιο"/>
          <p:cNvSpPr/>
          <p:nvPr/>
        </p:nvSpPr>
        <p:spPr>
          <a:xfrm>
            <a:off x="6883400" y="1671479"/>
            <a:ext cx="35560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Bookman Old Style" pitchFamily="18" charset="0"/>
            </a:endParaRPr>
          </a:p>
        </p:txBody>
      </p:sp>
      <p:sp>
        <p:nvSpPr>
          <p:cNvPr id="16" name="15 - Ορθογώνιο"/>
          <p:cNvSpPr/>
          <p:nvPr/>
        </p:nvSpPr>
        <p:spPr>
          <a:xfrm>
            <a:off x="260350" y="850900"/>
            <a:ext cx="8045450" cy="523220"/>
          </a:xfrm>
          <a:prstGeom prst="rect">
            <a:avLst/>
          </a:prstGeom>
        </p:spPr>
        <p:txBody>
          <a:bodyPr wrap="square">
            <a:spAutoFit/>
          </a:bodyPr>
          <a:lstStyle/>
          <a:p>
            <a:r>
              <a:rPr lang="en-US" sz="1400" dirty="0" smtClean="0">
                <a:latin typeface="Bookman Old Style" pitchFamily="18" charset="0"/>
              </a:rPr>
              <a:t>ETS Market Stability Reserve </a:t>
            </a:r>
            <a:r>
              <a:rPr lang="el-GR" sz="1400" dirty="0" smtClean="0">
                <a:latin typeface="Bookman Old Style" pitchFamily="18" charset="0"/>
              </a:rPr>
              <a:t>θα μειώνει τον δημοπρατούμενο αριθμό αδειών ξεκινώντας με μείωση περίπου </a:t>
            </a:r>
            <a:r>
              <a:rPr lang="en-US" sz="1400" dirty="0" smtClean="0">
                <a:latin typeface="Bookman Old Style" pitchFamily="18" charset="0"/>
              </a:rPr>
              <a:t>265 </a:t>
            </a:r>
            <a:r>
              <a:rPr lang="el-GR" sz="1400" dirty="0" smtClean="0">
                <a:latin typeface="Bookman Old Style" pitchFamily="18" charset="0"/>
              </a:rPr>
              <a:t>εκατ. αδειών τους 8 πρώτους μήνες του </a:t>
            </a:r>
            <a:r>
              <a:rPr lang="en-US" sz="1400" dirty="0" smtClean="0">
                <a:latin typeface="Bookman Old Style" pitchFamily="18" charset="0"/>
              </a:rPr>
              <a:t>2019</a:t>
            </a:r>
            <a:endParaRPr lang="en-US" sz="1400" dirty="0">
              <a:latin typeface="Bookman Old Style" pitchFamily="18" charset="0"/>
            </a:endParaRPr>
          </a:p>
        </p:txBody>
      </p:sp>
      <p:pic>
        <p:nvPicPr>
          <p:cNvPr id="2051" name="Picture 3" descr="C:\Eftichis_6_9_15\Presentations\IMXA Climate change Econ 10_2019\EU-ETS-price.jpg"/>
          <p:cNvPicPr>
            <a:picLocks noChangeAspect="1" noChangeArrowheads="1"/>
          </p:cNvPicPr>
          <p:nvPr/>
        </p:nvPicPr>
        <p:blipFill>
          <a:blip r:embed="rId3"/>
          <a:srcRect l="66394" t="8838" b="84091"/>
          <a:stretch>
            <a:fillRect/>
          </a:stretch>
        </p:blipFill>
        <p:spPr bwMode="auto">
          <a:xfrm>
            <a:off x="4972050" y="4471829"/>
            <a:ext cx="2544763" cy="266700"/>
          </a:xfrm>
          <a:prstGeom prst="rect">
            <a:avLst/>
          </a:prstGeom>
          <a:noFill/>
        </p:spPr>
      </p:pic>
      <p:sp>
        <p:nvSpPr>
          <p:cNvPr id="27" name="26 - Ορθογώνιο"/>
          <p:cNvSpPr/>
          <p:nvPr/>
        </p:nvSpPr>
        <p:spPr>
          <a:xfrm>
            <a:off x="1816100" y="4495800"/>
            <a:ext cx="3086100" cy="246221"/>
          </a:xfrm>
          <a:prstGeom prst="rect">
            <a:avLst/>
          </a:prstGeom>
        </p:spPr>
        <p:txBody>
          <a:bodyPr wrap="square">
            <a:spAutoFit/>
          </a:bodyPr>
          <a:lstStyle/>
          <a:p>
            <a:r>
              <a:rPr lang="en-US" sz="1000" dirty="0" smtClean="0">
                <a:latin typeface="Bookman Old Style" pitchFamily="18" charset="0"/>
                <a:hlinkClick r:id="rId4"/>
              </a:rPr>
              <a:t>https://sandbag.org.uk/carbon-price-viewer/</a:t>
            </a:r>
            <a:endParaRPr lang="el-GR" sz="1000" dirty="0">
              <a:latin typeface="Bookman Old Style"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2000" fill="hold"/>
                                        <p:tgtEl>
                                          <p:spTgt spid="25"/>
                                        </p:tgtEl>
                                        <p:attrNameLst>
                                          <p:attrName>ppt_w</p:attrName>
                                        </p:attrNameLst>
                                      </p:cBhvr>
                                      <p:tavLst>
                                        <p:tav tm="0">
                                          <p:val>
                                            <p:fltVal val="0"/>
                                          </p:val>
                                        </p:tav>
                                        <p:tav tm="100000">
                                          <p:val>
                                            <p:strVal val="#ppt_w"/>
                                          </p:val>
                                        </p:tav>
                                      </p:tavLst>
                                    </p:anim>
                                    <p:anim calcmode="lin" valueType="num">
                                      <p:cBhvr>
                                        <p:cTn id="12" dur="2000" fill="hold"/>
                                        <p:tgtEl>
                                          <p:spTgt spid="25"/>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permits or taxes"/>
          <p:cNvPicPr>
            <a:picLocks noChangeAspect="1" noChangeArrowheads="1"/>
          </p:cNvPicPr>
          <p:nvPr/>
        </p:nvPicPr>
        <p:blipFill>
          <a:blip r:embed="rId2"/>
          <a:srcRect/>
          <a:stretch>
            <a:fillRect/>
          </a:stretch>
        </p:blipFill>
        <p:spPr bwMode="auto">
          <a:xfrm>
            <a:off x="6524625" y="2797174"/>
            <a:ext cx="2619375" cy="2587626"/>
          </a:xfrm>
          <a:prstGeom prst="rect">
            <a:avLst/>
          </a:prstGeom>
          <a:noFill/>
        </p:spPr>
      </p:pic>
      <p:sp>
        <p:nvSpPr>
          <p:cNvPr id="3" name="Content Placeholder 2"/>
          <p:cNvSpPr>
            <a:spLocks noGrp="1"/>
          </p:cNvSpPr>
          <p:nvPr>
            <p:ph idx="1"/>
          </p:nvPr>
        </p:nvSpPr>
        <p:spPr>
          <a:xfrm>
            <a:off x="260350" y="939800"/>
            <a:ext cx="8623300" cy="5689600"/>
          </a:xfrm>
        </p:spPr>
        <p:txBody>
          <a:bodyPr>
            <a:normAutofit fontScale="92500" lnSpcReduction="10000"/>
          </a:bodyPr>
          <a:lstStyle/>
          <a:p>
            <a:r>
              <a:rPr lang="el-GR" sz="1800" dirty="0" smtClean="0">
                <a:latin typeface="Bookman Old Style" pitchFamily="18" charset="0"/>
              </a:rPr>
              <a:t>Άδειες και φόροι ισοδύναμα εργαλεία κάτω από ιδανικές συνθήκες. </a:t>
            </a:r>
          </a:p>
          <a:p>
            <a:r>
              <a:rPr lang="el-GR" sz="1800" dirty="0" smtClean="0">
                <a:latin typeface="Bookman Old Style" pitchFamily="18" charset="0"/>
              </a:rPr>
              <a:t>Στην πραγματικότητα όμως διαφέρουν γιατί , μεταξύ άλλων, υπάρχει αβεβαιότητα </a:t>
            </a:r>
          </a:p>
          <a:p>
            <a:pPr lvl="1"/>
            <a:r>
              <a:rPr lang="el-GR" sz="1600" dirty="0" smtClean="0">
                <a:latin typeface="Bookman Old Style" pitchFamily="18" charset="0"/>
              </a:rPr>
              <a:t>Οι άδειες έχουν το πλεονέκτημα του καθορισμού της μέγιστης ποσότητας ρύπων, ενώ είναι δύσκολο να υπολογιστεί ο φόρος που θα πετύχει τον δεδομένο στόχο.</a:t>
            </a:r>
          </a:p>
          <a:p>
            <a:pPr lvl="1"/>
            <a:r>
              <a:rPr lang="el-GR" sz="1600" dirty="0" smtClean="0">
                <a:latin typeface="Bookman Old Style" pitchFamily="18" charset="0"/>
              </a:rPr>
              <a:t>Ένα ΣΕΔΕ έχει ένα πρόσθετο μειονέκτημα λόγω πιθανών ατελειών στην αγορά αδειών. </a:t>
            </a:r>
          </a:p>
          <a:p>
            <a:pPr lvl="1"/>
            <a:r>
              <a:rPr lang="el-GR" sz="1600" dirty="0" smtClean="0">
                <a:latin typeface="Bookman Old Style" pitchFamily="18" charset="0"/>
              </a:rPr>
              <a:t>Επίσης διαφορές στην πολιτική αποδοχή και τις διοικητικές δαπάνες. </a:t>
            </a:r>
            <a:endParaRPr lang="en-US" sz="1600" dirty="0" smtClean="0">
              <a:latin typeface="Bookman Old Style" pitchFamily="18" charset="0"/>
            </a:endParaRPr>
          </a:p>
          <a:p>
            <a:endParaRPr lang="en-US" sz="1800" dirty="0" smtClean="0">
              <a:latin typeface="Bookman Old Style" pitchFamily="18" charset="0"/>
            </a:endParaRPr>
          </a:p>
          <a:p>
            <a:endParaRPr lang="en-US" sz="1800" dirty="0" smtClean="0">
              <a:latin typeface="Bookman Old Style" pitchFamily="18" charset="0"/>
            </a:endParaRPr>
          </a:p>
          <a:p>
            <a:endParaRPr lang="en-US" sz="1800" dirty="0" smtClean="0">
              <a:latin typeface="Bookman Old Style" pitchFamily="18" charset="0"/>
            </a:endParaRPr>
          </a:p>
          <a:p>
            <a:endParaRPr lang="en-US" sz="1800" dirty="0" smtClean="0">
              <a:latin typeface="Bookman Old Style" pitchFamily="18" charset="0"/>
            </a:endParaRPr>
          </a:p>
          <a:p>
            <a:endParaRPr lang="en-US" sz="1800" dirty="0" smtClean="0">
              <a:latin typeface="Bookman Old Style" pitchFamily="18" charset="0"/>
            </a:endParaRPr>
          </a:p>
          <a:p>
            <a:pPr algn="ctr"/>
            <a:endParaRPr lang="el-GR" sz="1800" dirty="0" smtClean="0">
              <a:latin typeface="Bookman Old Style" pitchFamily="18" charset="0"/>
            </a:endParaRPr>
          </a:p>
          <a:p>
            <a:endParaRPr lang="el-GR" sz="1800" dirty="0" smtClean="0">
              <a:latin typeface="Bookman Old Style" pitchFamily="18" charset="0"/>
            </a:endParaRPr>
          </a:p>
          <a:p>
            <a:endParaRPr lang="el-GR" sz="1800" dirty="0" smtClean="0">
              <a:latin typeface="Bookman Old Style" pitchFamily="18" charset="0"/>
            </a:endParaRPr>
          </a:p>
          <a:p>
            <a:endParaRPr lang="el-GR" sz="1800" dirty="0" smtClean="0">
              <a:latin typeface="Bookman Old Style" pitchFamily="18" charset="0"/>
            </a:endParaRPr>
          </a:p>
          <a:p>
            <a:r>
              <a:rPr lang="el-GR" sz="1800" dirty="0" smtClean="0">
                <a:latin typeface="Bookman Old Style" pitchFamily="18" charset="0"/>
              </a:rPr>
              <a:t>Πρόσφατες μελέτες προκρίνουν την χρήση υβριδικών συστημάτων που αφορούν τον καθορισμό είτε ορίων για τους φόρους είτε ανώτατες και κατώτατες τιμές στις τιμές των αδειών, στη βάση του ότι τα υβριδικά συστήματα λειτουργούν καλύτερα όσον αφορά την αποτελεσματικότητα, την </a:t>
            </a:r>
            <a:r>
              <a:rPr lang="el-GR" sz="1800" dirty="0" err="1" smtClean="0">
                <a:latin typeface="Bookman Old Style" pitchFamily="18" charset="0"/>
              </a:rPr>
              <a:t>εφαρμοσιμότητα</a:t>
            </a:r>
            <a:r>
              <a:rPr lang="el-GR" sz="1800" dirty="0" smtClean="0">
                <a:latin typeface="Bookman Old Style" pitchFamily="18" charset="0"/>
              </a:rPr>
              <a:t> και την αποδοχή.</a:t>
            </a:r>
            <a:endParaRPr lang="el-GR" sz="1800" dirty="0">
              <a:latin typeface="Bookman Old Style" pitchFamily="18" charset="0"/>
            </a:endParaRPr>
          </a:p>
        </p:txBody>
      </p:sp>
      <p:sp>
        <p:nvSpPr>
          <p:cNvPr id="2" name="Title 1"/>
          <p:cNvSpPr>
            <a:spLocks noGrp="1"/>
          </p:cNvSpPr>
          <p:nvPr>
            <p:ph type="title"/>
          </p:nvPr>
        </p:nvSpPr>
        <p:spPr>
          <a:xfrm>
            <a:off x="260350" y="6350"/>
            <a:ext cx="8883650" cy="533400"/>
          </a:xfrm>
        </p:spPr>
        <p:txBody>
          <a:bodyPr>
            <a:normAutofit/>
          </a:bodyPr>
          <a:lstStyle/>
          <a:p>
            <a:r>
              <a:rPr lang="el-GR" dirty="0" smtClean="0">
                <a:latin typeface="Bookman Old Style" pitchFamily="18" charset="0"/>
                <a:cs typeface="Times New Roman" pitchFamily="18" charset="0"/>
              </a:rPr>
              <a:t>Σύγκριση ΣΕΔΕ με φόρους άνθρακα</a:t>
            </a:r>
            <a:endParaRPr lang="el-GR" dirty="0">
              <a:latin typeface="Bookman Old Style" pitchFamily="18" charset="0"/>
              <a:cs typeface="Times New Roman" pitchFamily="18" charset="0"/>
            </a:endParaRPr>
          </a:p>
        </p:txBody>
      </p:sp>
      <p:grpSp>
        <p:nvGrpSpPr>
          <p:cNvPr id="27" name="26 - Ομάδα"/>
          <p:cNvGrpSpPr/>
          <p:nvPr/>
        </p:nvGrpSpPr>
        <p:grpSpPr>
          <a:xfrm>
            <a:off x="527050" y="3162300"/>
            <a:ext cx="1552575" cy="1436803"/>
            <a:chOff x="749300" y="3283274"/>
            <a:chExt cx="1685925" cy="1570153"/>
          </a:xfrm>
        </p:grpSpPr>
        <p:pic>
          <p:nvPicPr>
            <p:cNvPr id="11268" name="Picture 4" descr="Image result for permits"/>
            <p:cNvPicPr>
              <a:picLocks noChangeAspect="1" noChangeArrowheads="1"/>
            </p:cNvPicPr>
            <p:nvPr/>
          </p:nvPicPr>
          <p:blipFill>
            <a:blip r:embed="rId3"/>
            <a:srcRect/>
            <a:stretch>
              <a:fillRect/>
            </a:stretch>
          </p:blipFill>
          <p:spPr bwMode="auto">
            <a:xfrm>
              <a:off x="749300" y="3283274"/>
              <a:ext cx="1685925" cy="1570153"/>
            </a:xfrm>
            <a:prstGeom prst="rect">
              <a:avLst/>
            </a:prstGeom>
            <a:noFill/>
          </p:spPr>
        </p:pic>
        <p:sp>
          <p:nvSpPr>
            <p:cNvPr id="26" name="25 - Ορθογώνιο"/>
            <p:cNvSpPr/>
            <p:nvPr/>
          </p:nvSpPr>
          <p:spPr>
            <a:xfrm>
              <a:off x="1087175" y="3623302"/>
              <a:ext cx="965356" cy="777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solidFill>
                    <a:schemeClr val="bg2">
                      <a:lumMod val="10000"/>
                    </a:schemeClr>
                  </a:solidFill>
                  <a:latin typeface="Bookman Old Style" pitchFamily="18" charset="0"/>
                </a:rPr>
                <a:t>Permit </a:t>
              </a:r>
              <a:br>
                <a:rPr lang="en-US" sz="1400" dirty="0" smtClean="0">
                  <a:solidFill>
                    <a:schemeClr val="bg2">
                      <a:lumMod val="10000"/>
                    </a:schemeClr>
                  </a:solidFill>
                  <a:latin typeface="Bookman Old Style" pitchFamily="18" charset="0"/>
                </a:rPr>
              </a:br>
              <a:r>
                <a:rPr lang="en-US" sz="1400" dirty="0" smtClean="0">
                  <a:solidFill>
                    <a:schemeClr val="bg2">
                      <a:lumMod val="10000"/>
                    </a:schemeClr>
                  </a:solidFill>
                  <a:latin typeface="Bookman Old Style" pitchFamily="18" charset="0"/>
                </a:rPr>
                <a:t>to emit </a:t>
              </a:r>
              <a:br>
                <a:rPr lang="en-US" sz="1400" dirty="0" smtClean="0">
                  <a:solidFill>
                    <a:schemeClr val="bg2">
                      <a:lumMod val="10000"/>
                    </a:schemeClr>
                  </a:solidFill>
                  <a:latin typeface="Bookman Old Style" pitchFamily="18" charset="0"/>
                </a:rPr>
              </a:br>
              <a:r>
                <a:rPr lang="en-US" sz="1400" dirty="0" smtClean="0">
                  <a:solidFill>
                    <a:schemeClr val="bg2">
                      <a:lumMod val="10000"/>
                    </a:schemeClr>
                  </a:solidFill>
                  <a:latin typeface="Bookman Old Style" pitchFamily="18" charset="0"/>
                </a:rPr>
                <a:t>1 ton CO</a:t>
              </a:r>
              <a:r>
                <a:rPr lang="en-US" sz="1400" baseline="-25000" dirty="0" smtClean="0">
                  <a:solidFill>
                    <a:schemeClr val="bg2">
                      <a:lumMod val="10000"/>
                    </a:schemeClr>
                  </a:solidFill>
                  <a:latin typeface="Bookman Old Style" pitchFamily="18" charset="0"/>
                </a:rPr>
                <a:t>2</a:t>
              </a:r>
              <a:endParaRPr lang="el-GR" sz="1400" baseline="-25000" dirty="0">
                <a:solidFill>
                  <a:schemeClr val="bg2">
                    <a:lumMod val="10000"/>
                  </a:schemeClr>
                </a:solidFill>
                <a:latin typeface="Bookman Old Style" pitchFamily="18" charset="0"/>
              </a:endParaRPr>
            </a:p>
          </p:txBody>
        </p:sp>
      </p:grpSp>
      <p:pic>
        <p:nvPicPr>
          <p:cNvPr id="5122" name="Picture 2" descr="Deadweight Loss of Taxes Versus Permits"/>
          <p:cNvPicPr>
            <a:picLocks noChangeAspect="1" noChangeArrowheads="1"/>
          </p:cNvPicPr>
          <p:nvPr/>
        </p:nvPicPr>
        <p:blipFill>
          <a:blip r:embed="rId4"/>
          <a:srcRect t="11582"/>
          <a:stretch>
            <a:fillRect/>
          </a:stretch>
        </p:blipFill>
        <p:spPr bwMode="auto">
          <a:xfrm>
            <a:off x="2171700" y="2762250"/>
            <a:ext cx="4333843" cy="2476644"/>
          </a:xfrm>
          <a:prstGeom prst="rect">
            <a:avLst/>
          </a:prstGeom>
          <a:noFill/>
        </p:spPr>
      </p:pic>
    </p:spTree>
    <p:extLst>
      <p:ext uri="{BB962C8B-B14F-4D97-AF65-F5344CB8AC3E}">
        <p14:creationId xmlns="" xmlns:p14="http://schemas.microsoft.com/office/powerpoint/2010/main" val="4020102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3 - Θέση περιεχομένου"/>
          <p:cNvSpPr txBox="1">
            <a:spLocks/>
          </p:cNvSpPr>
          <p:nvPr/>
        </p:nvSpPr>
        <p:spPr bwMode="auto">
          <a:xfrm>
            <a:off x="0" y="984250"/>
            <a:ext cx="8929688" cy="2571750"/>
          </a:xfrm>
          <a:prstGeom prst="rect">
            <a:avLst/>
          </a:prstGeom>
          <a:noFill/>
          <a:ln w="9525">
            <a:noFill/>
            <a:miter lim="800000"/>
            <a:headEnd/>
            <a:tailEnd/>
          </a:ln>
        </p:spPr>
        <p:txBody>
          <a:bodyPr/>
          <a:lstStyle/>
          <a:p>
            <a:pPr eaLnBrk="0" hangingPunct="0">
              <a:spcBef>
                <a:spcPct val="20000"/>
              </a:spcBef>
              <a:buClr>
                <a:schemeClr val="folHlink"/>
              </a:buClr>
              <a:buSzPct val="60000"/>
              <a:buFont typeface="Wingdings" pitchFamily="2" charset="2"/>
              <a:buNone/>
              <a:defRPr/>
            </a:pPr>
            <a:r>
              <a:rPr lang="el-GR" sz="2000" kern="0" dirty="0">
                <a:solidFill>
                  <a:srgbClr val="C00000"/>
                </a:solidFill>
                <a:latin typeface="Bookman Old Style" pitchFamily="18" charset="0"/>
              </a:rPr>
              <a:t>2.</a:t>
            </a:r>
          </a:p>
          <a:p>
            <a:pPr marL="266700" eaLnBrk="0" hangingPunct="0">
              <a:spcBef>
                <a:spcPct val="20000"/>
              </a:spcBef>
              <a:buClr>
                <a:schemeClr val="folHlink"/>
              </a:buClr>
              <a:buSzPct val="60000"/>
              <a:buFont typeface="Wingdings" pitchFamily="2" charset="2"/>
              <a:buNone/>
              <a:defRPr/>
            </a:pPr>
            <a:r>
              <a:rPr lang="el-GR" sz="1600" kern="0" dirty="0">
                <a:solidFill>
                  <a:srgbClr val="FF0000"/>
                </a:solidFill>
                <a:latin typeface="Bookman Old Style" pitchFamily="18" charset="0"/>
              </a:rPr>
              <a:t>α.</a:t>
            </a:r>
            <a:r>
              <a:rPr lang="el-GR" sz="1600" kern="0" dirty="0">
                <a:latin typeface="Bookman Old Style" pitchFamily="18" charset="0"/>
              </a:rPr>
              <a:t> α</a:t>
            </a:r>
            <a:r>
              <a:rPr lang="el-GR" sz="1600" dirty="0">
                <a:latin typeface="Bookman Old Style" pitchFamily="18" charset="0"/>
              </a:rPr>
              <a:t>νάπτυξη συστήματος δημοσιοποίησης </a:t>
            </a:r>
            <a:r>
              <a:rPr lang="el-GR" sz="1600" dirty="0" smtClean="0">
                <a:latin typeface="Bookman Old Style" pitchFamily="18" charset="0"/>
              </a:rPr>
              <a:t/>
            </a:r>
            <a:br>
              <a:rPr lang="el-GR" sz="1600" dirty="0" smtClean="0">
                <a:latin typeface="Bookman Old Style" pitchFamily="18" charset="0"/>
              </a:rPr>
            </a:br>
            <a:r>
              <a:rPr lang="el-GR" sz="1600" dirty="0" smtClean="0">
                <a:latin typeface="Bookman Old Style" pitchFamily="18" charset="0"/>
              </a:rPr>
              <a:t>πληροφοριών </a:t>
            </a:r>
            <a:r>
              <a:rPr lang="el-GR" sz="1600" dirty="0">
                <a:latin typeface="Bookman Old Style" pitchFamily="18" charset="0"/>
              </a:rPr>
              <a:t>για τιε εκπομπές επιχειρήσεων, </a:t>
            </a:r>
          </a:p>
          <a:p>
            <a:pPr marL="266700" eaLnBrk="0" hangingPunct="0">
              <a:spcBef>
                <a:spcPct val="20000"/>
              </a:spcBef>
              <a:buClr>
                <a:schemeClr val="folHlink"/>
              </a:buClr>
              <a:buSzPct val="60000"/>
              <a:buFont typeface="Wingdings" pitchFamily="2" charset="2"/>
              <a:buNone/>
              <a:defRPr/>
            </a:pPr>
            <a:r>
              <a:rPr lang="el-GR" sz="1600" dirty="0">
                <a:solidFill>
                  <a:srgbClr val="FF0000"/>
                </a:solidFill>
                <a:latin typeface="Bookman Old Style" pitchFamily="18" charset="0"/>
              </a:rPr>
              <a:t>β.</a:t>
            </a:r>
            <a:r>
              <a:rPr lang="el-GR" sz="1600" dirty="0">
                <a:latin typeface="Bookman Old Style" pitchFamily="18" charset="0"/>
              </a:rPr>
              <a:t> </a:t>
            </a:r>
            <a:r>
              <a:rPr lang="en-US" sz="1600" dirty="0">
                <a:latin typeface="Bookman Old Style" pitchFamily="18" charset="0"/>
              </a:rPr>
              <a:t>stress-tests </a:t>
            </a:r>
            <a:r>
              <a:rPr lang="el-GR" sz="1600" dirty="0">
                <a:latin typeface="Bookman Old Style" pitchFamily="18" charset="0"/>
              </a:rPr>
              <a:t>για την εκτίμηση </a:t>
            </a:r>
            <a:r>
              <a:rPr lang="el-GR" sz="1600" dirty="0" err="1" smtClean="0">
                <a:latin typeface="Bookman Old Style" pitchFamily="18" charset="0"/>
              </a:rPr>
              <a:t>περιβαλ</a:t>
            </a:r>
            <a:r>
              <a:rPr lang="el-GR" sz="1600" dirty="0" smtClean="0">
                <a:latin typeface="Bookman Old Style" pitchFamily="18" charset="0"/>
              </a:rPr>
              <a:t>-</a:t>
            </a:r>
            <a:br>
              <a:rPr lang="el-GR" sz="1600" dirty="0" smtClean="0">
                <a:latin typeface="Bookman Old Style" pitchFamily="18" charset="0"/>
              </a:rPr>
            </a:br>
            <a:r>
              <a:rPr lang="el-GR" sz="1600" dirty="0" err="1" smtClean="0">
                <a:latin typeface="Bookman Old Style" pitchFamily="18" charset="0"/>
              </a:rPr>
              <a:t>λοντικών</a:t>
            </a:r>
            <a:r>
              <a:rPr lang="el-GR" sz="1600" dirty="0" smtClean="0">
                <a:latin typeface="Bookman Old Style" pitchFamily="18" charset="0"/>
              </a:rPr>
              <a:t> </a:t>
            </a:r>
            <a:r>
              <a:rPr lang="el-GR" sz="1600" dirty="0">
                <a:latin typeface="Bookman Old Style" pitchFamily="18" charset="0"/>
              </a:rPr>
              <a:t>κινδύνων των χαρτοφυλακίων των </a:t>
            </a:r>
            <a:r>
              <a:rPr lang="el-GR" sz="1600" dirty="0" smtClean="0">
                <a:latin typeface="Bookman Old Style" pitchFamily="18" charset="0"/>
              </a:rPr>
              <a:t/>
            </a:r>
            <a:br>
              <a:rPr lang="el-GR" sz="1600" dirty="0" smtClean="0">
                <a:latin typeface="Bookman Old Style" pitchFamily="18" charset="0"/>
              </a:rPr>
            </a:br>
            <a:r>
              <a:rPr lang="el-GR" sz="1600" dirty="0" smtClean="0">
                <a:latin typeface="Bookman Old Style" pitchFamily="18" charset="0"/>
              </a:rPr>
              <a:t>χρηματοπιστωτικών </a:t>
            </a:r>
            <a:r>
              <a:rPr lang="el-GR" sz="1600" dirty="0">
                <a:latin typeface="Bookman Old Style" pitchFamily="18" charset="0"/>
              </a:rPr>
              <a:t>ιδρυμάτων, </a:t>
            </a:r>
          </a:p>
          <a:p>
            <a:pPr marL="266700" eaLnBrk="0" hangingPunct="0">
              <a:spcBef>
                <a:spcPct val="20000"/>
              </a:spcBef>
              <a:buClr>
                <a:schemeClr val="folHlink"/>
              </a:buClr>
              <a:buSzPct val="60000"/>
              <a:buFont typeface="Wingdings" pitchFamily="2" charset="2"/>
              <a:buNone/>
              <a:defRPr/>
            </a:pPr>
            <a:r>
              <a:rPr lang="el-GR" sz="1600" dirty="0">
                <a:solidFill>
                  <a:srgbClr val="FF0000"/>
                </a:solidFill>
                <a:latin typeface="Bookman Old Style" pitchFamily="18" charset="0"/>
              </a:rPr>
              <a:t>γ.</a:t>
            </a:r>
            <a:r>
              <a:rPr lang="el-GR" sz="1600" dirty="0">
                <a:latin typeface="Bookman Old Style" pitchFamily="18" charset="0"/>
              </a:rPr>
              <a:t> μειωμένη απαίτηση ρευστών </a:t>
            </a:r>
            <a:r>
              <a:rPr lang="el-GR" sz="1600" dirty="0" smtClean="0">
                <a:latin typeface="Bookman Old Style" pitchFamily="18" charset="0"/>
              </a:rPr>
              <a:t/>
            </a:r>
            <a:br>
              <a:rPr lang="el-GR" sz="1600" dirty="0" smtClean="0">
                <a:latin typeface="Bookman Old Style" pitchFamily="18" charset="0"/>
              </a:rPr>
            </a:br>
            <a:r>
              <a:rPr lang="el-GR" sz="1600" dirty="0" smtClean="0">
                <a:latin typeface="Bookman Old Style" pitchFamily="18" charset="0"/>
              </a:rPr>
              <a:t>διαθεσίμων </a:t>
            </a:r>
            <a:r>
              <a:rPr lang="el-GR" sz="1600" dirty="0">
                <a:latin typeface="Bookman Old Style" pitchFamily="18" charset="0"/>
              </a:rPr>
              <a:t>για τράπεζες που </a:t>
            </a:r>
            <a:r>
              <a:rPr lang="el-GR" sz="1600" dirty="0" smtClean="0">
                <a:latin typeface="Bookman Old Style" pitchFamily="18" charset="0"/>
              </a:rPr>
              <a:t/>
            </a:r>
            <a:br>
              <a:rPr lang="el-GR" sz="1600" dirty="0" smtClean="0">
                <a:latin typeface="Bookman Old Style" pitchFamily="18" charset="0"/>
              </a:rPr>
            </a:br>
            <a:r>
              <a:rPr lang="el-GR" sz="1600" dirty="0" smtClean="0">
                <a:latin typeface="Bookman Old Style" pitchFamily="18" charset="0"/>
              </a:rPr>
              <a:t>επενδύουν </a:t>
            </a:r>
            <a:r>
              <a:rPr lang="el-GR" sz="1600" dirty="0">
                <a:latin typeface="Bookman Old Style" pitchFamily="18" charset="0"/>
              </a:rPr>
              <a:t>«πράσινα», </a:t>
            </a:r>
          </a:p>
          <a:p>
            <a:pPr marL="266700" eaLnBrk="0" hangingPunct="0">
              <a:spcBef>
                <a:spcPct val="20000"/>
              </a:spcBef>
              <a:buClr>
                <a:schemeClr val="folHlink"/>
              </a:buClr>
              <a:buSzPct val="60000"/>
              <a:buFont typeface="Wingdings" pitchFamily="2" charset="2"/>
              <a:buNone/>
              <a:defRPr/>
            </a:pPr>
            <a:r>
              <a:rPr lang="el-GR" sz="1600" dirty="0">
                <a:solidFill>
                  <a:srgbClr val="FF0000"/>
                </a:solidFill>
                <a:latin typeface="Bookman Old Style" pitchFamily="18" charset="0"/>
              </a:rPr>
              <a:t>δ.</a:t>
            </a:r>
            <a:r>
              <a:rPr lang="el-GR" sz="1600" dirty="0">
                <a:latin typeface="Bookman Old Style" pitchFamily="18" charset="0"/>
              </a:rPr>
              <a:t> </a:t>
            </a:r>
            <a:r>
              <a:rPr lang="en-US" sz="1600" dirty="0">
                <a:latin typeface="Bookman Old Style" pitchFamily="18" charset="0"/>
              </a:rPr>
              <a:t>Green Bonds</a:t>
            </a:r>
            <a:r>
              <a:rPr lang="el-GR" sz="1600" dirty="0">
                <a:latin typeface="Bookman Old Style" pitchFamily="18" charset="0"/>
              </a:rPr>
              <a:t>.</a:t>
            </a:r>
            <a:endParaRPr lang="el-GR" sz="1600" kern="0" dirty="0">
              <a:latin typeface="Bookman Old Style" pitchFamily="18" charset="0"/>
            </a:endParaRPr>
          </a:p>
        </p:txBody>
      </p:sp>
      <p:sp>
        <p:nvSpPr>
          <p:cNvPr id="26" name="25 - Ορθογώνιο"/>
          <p:cNvSpPr/>
          <p:nvPr/>
        </p:nvSpPr>
        <p:spPr>
          <a:xfrm>
            <a:off x="142875" y="3897312"/>
            <a:ext cx="9001125" cy="2369880"/>
          </a:xfrm>
          <a:prstGeom prst="rect">
            <a:avLst/>
          </a:prstGeom>
        </p:spPr>
        <p:txBody>
          <a:bodyPr>
            <a:spAutoFit/>
          </a:bodyPr>
          <a:lstStyle/>
          <a:p>
            <a:pPr>
              <a:defRPr/>
            </a:pPr>
            <a:r>
              <a:rPr lang="el-GR" sz="1800" dirty="0">
                <a:latin typeface="Bookman Old Style" pitchFamily="18" charset="0"/>
              </a:rPr>
              <a:t>Κίνδυνοι για το </a:t>
            </a:r>
            <a:r>
              <a:rPr lang="el-GR" sz="1800" dirty="0" err="1" smtClean="0">
                <a:latin typeface="Bookman Old Style" pitchFamily="18" charset="0"/>
              </a:rPr>
              <a:t>χρηματοπι</a:t>
            </a:r>
            <a:r>
              <a:rPr lang="el-GR" sz="1800" dirty="0" smtClean="0">
                <a:latin typeface="Bookman Old Style" pitchFamily="18" charset="0"/>
              </a:rPr>
              <a:t>-</a:t>
            </a:r>
            <a:br>
              <a:rPr lang="el-GR" sz="1800" dirty="0" smtClean="0">
                <a:latin typeface="Bookman Old Style" pitchFamily="18" charset="0"/>
              </a:rPr>
            </a:br>
            <a:r>
              <a:rPr lang="el-GR" sz="1800" dirty="0" err="1" smtClean="0">
                <a:latin typeface="Bookman Old Style" pitchFamily="18" charset="0"/>
              </a:rPr>
              <a:t>στωτικό</a:t>
            </a:r>
            <a:r>
              <a:rPr lang="el-GR" sz="1800" dirty="0" smtClean="0">
                <a:latin typeface="Bookman Old Style" pitchFamily="18" charset="0"/>
              </a:rPr>
              <a:t> </a:t>
            </a:r>
            <a:r>
              <a:rPr lang="el-GR" sz="1800" dirty="0">
                <a:latin typeface="Bookman Old Style" pitchFamily="18" charset="0"/>
              </a:rPr>
              <a:t>σύστημα:</a:t>
            </a:r>
          </a:p>
          <a:p>
            <a:pPr marL="266700" indent="-266700">
              <a:buFontTx/>
              <a:buAutoNum type="arabicParenR"/>
              <a:defRPr/>
            </a:pPr>
            <a:r>
              <a:rPr lang="en-US" sz="1600" dirty="0">
                <a:latin typeface="Bookman Old Style" pitchFamily="18" charset="0"/>
              </a:rPr>
              <a:t>Physical</a:t>
            </a:r>
            <a:r>
              <a:rPr lang="el-GR" sz="1600" dirty="0">
                <a:latin typeface="Bookman Old Style" pitchFamily="18" charset="0"/>
              </a:rPr>
              <a:t> (πλημύρες, φωτιές, </a:t>
            </a:r>
            <a:r>
              <a:rPr lang="el-GR" sz="1600" dirty="0" smtClean="0">
                <a:latin typeface="Bookman Old Style" pitchFamily="18" charset="0"/>
              </a:rPr>
              <a:t/>
            </a:r>
            <a:br>
              <a:rPr lang="el-GR" sz="1600" dirty="0" smtClean="0">
                <a:latin typeface="Bookman Old Style" pitchFamily="18" charset="0"/>
              </a:rPr>
            </a:br>
            <a:r>
              <a:rPr lang="el-GR" sz="1600" dirty="0" smtClean="0">
                <a:latin typeface="Bookman Old Style" pitchFamily="18" charset="0"/>
              </a:rPr>
              <a:t>καταστροφή </a:t>
            </a:r>
            <a:r>
              <a:rPr lang="el-GR" sz="1600" dirty="0">
                <a:latin typeface="Bookman Old Style" pitchFamily="18" charset="0"/>
              </a:rPr>
              <a:t>κεφαλαίου και </a:t>
            </a:r>
            <a:r>
              <a:rPr lang="el-GR" sz="1600" dirty="0" smtClean="0">
                <a:latin typeface="Bookman Old Style" pitchFamily="18" charset="0"/>
              </a:rPr>
              <a:t/>
            </a:r>
            <a:br>
              <a:rPr lang="el-GR" sz="1600" dirty="0" smtClean="0">
                <a:latin typeface="Bookman Old Style" pitchFamily="18" charset="0"/>
              </a:rPr>
            </a:br>
            <a:r>
              <a:rPr lang="el-GR" sz="1600" dirty="0" smtClean="0">
                <a:latin typeface="Bookman Old Style" pitchFamily="18" charset="0"/>
              </a:rPr>
              <a:t>διακοπή </a:t>
            </a:r>
            <a:r>
              <a:rPr lang="el-GR" sz="1600" dirty="0">
                <a:latin typeface="Bookman Old Style" pitchFamily="18" charset="0"/>
              </a:rPr>
              <a:t>εμπορίου)</a:t>
            </a:r>
            <a:r>
              <a:rPr lang="en-US" sz="1600" dirty="0">
                <a:latin typeface="Bookman Old Style" pitchFamily="18" charset="0"/>
              </a:rPr>
              <a:t>.</a:t>
            </a:r>
            <a:r>
              <a:rPr lang="el-GR" sz="1600" dirty="0">
                <a:latin typeface="Bookman Old Style" pitchFamily="18" charset="0"/>
              </a:rPr>
              <a:t> </a:t>
            </a:r>
          </a:p>
          <a:p>
            <a:pPr marL="266700" indent="-266700">
              <a:buFontTx/>
              <a:buAutoNum type="arabicParenR"/>
              <a:defRPr/>
            </a:pPr>
            <a:r>
              <a:rPr lang="en-US" sz="1600" dirty="0">
                <a:latin typeface="Bookman Old Style" pitchFamily="18" charset="0"/>
              </a:rPr>
              <a:t>Liability</a:t>
            </a:r>
            <a:r>
              <a:rPr lang="el-GR" sz="1600" dirty="0">
                <a:latin typeface="Bookman Old Style" pitchFamily="18" charset="0"/>
              </a:rPr>
              <a:t> (ασφάλειες ζημιών)</a:t>
            </a:r>
            <a:r>
              <a:rPr lang="en-US" sz="1600" dirty="0">
                <a:latin typeface="Bookman Old Style" pitchFamily="18" charset="0"/>
              </a:rPr>
              <a:t>.</a:t>
            </a:r>
            <a:endParaRPr lang="el-GR" sz="1600" dirty="0">
              <a:latin typeface="Bookman Old Style" pitchFamily="18" charset="0"/>
            </a:endParaRPr>
          </a:p>
          <a:p>
            <a:pPr marL="266700" indent="-266700">
              <a:buFontTx/>
              <a:buAutoNum type="arabicParenR"/>
              <a:defRPr/>
            </a:pPr>
            <a:r>
              <a:rPr lang="en-US" sz="1600" dirty="0">
                <a:latin typeface="Bookman Old Style" pitchFamily="18" charset="0"/>
              </a:rPr>
              <a:t>Transitional: </a:t>
            </a:r>
            <a:r>
              <a:rPr lang="el-GR" sz="1600" dirty="0">
                <a:latin typeface="Bookman Old Style" pitchFamily="18" charset="0"/>
              </a:rPr>
              <a:t>(κίνδυνοι από μια </a:t>
            </a:r>
            <a:r>
              <a:rPr lang="el-GR" sz="1600" dirty="0" smtClean="0">
                <a:latin typeface="Bookman Old Style" pitchFamily="18" charset="0"/>
              </a:rPr>
              <a:t/>
            </a:r>
            <a:br>
              <a:rPr lang="el-GR" sz="1600" dirty="0" smtClean="0">
                <a:latin typeface="Bookman Old Style" pitchFamily="18" charset="0"/>
              </a:rPr>
            </a:br>
            <a:r>
              <a:rPr lang="el-GR" sz="1600" dirty="0" smtClean="0">
                <a:latin typeface="Bookman Old Style" pitchFamily="18" charset="0"/>
              </a:rPr>
              <a:t>βίαιη </a:t>
            </a:r>
            <a:r>
              <a:rPr lang="el-GR" sz="1600" dirty="0">
                <a:latin typeface="Bookman Old Style" pitchFamily="18" charset="0"/>
              </a:rPr>
              <a:t>προσαρμογή σε μια οικονομία </a:t>
            </a:r>
            <a:r>
              <a:rPr lang="el-GR" sz="1600" dirty="0" smtClean="0">
                <a:latin typeface="Bookman Old Style" pitchFamily="18" charset="0"/>
              </a:rPr>
              <a:t/>
            </a:r>
            <a:br>
              <a:rPr lang="el-GR" sz="1600" dirty="0" smtClean="0">
                <a:latin typeface="Bookman Old Style" pitchFamily="18" charset="0"/>
              </a:rPr>
            </a:br>
            <a:r>
              <a:rPr lang="el-GR" sz="1600" dirty="0" smtClean="0">
                <a:latin typeface="Bookman Old Style" pitchFamily="18" charset="0"/>
              </a:rPr>
              <a:t>χαμηλού </a:t>
            </a:r>
            <a:r>
              <a:rPr lang="el-GR" sz="1600" dirty="0">
                <a:latin typeface="Bookman Old Style" pitchFamily="18" charset="0"/>
              </a:rPr>
              <a:t>ή και μηδενικού άνθρακα</a:t>
            </a:r>
            <a:r>
              <a:rPr lang="en-US" sz="1600" dirty="0" smtClean="0">
                <a:latin typeface="Bookman Old Style" pitchFamily="18" charset="0"/>
              </a:rPr>
              <a:t>).</a:t>
            </a:r>
            <a:endParaRPr lang="el-GR" sz="1600" dirty="0">
              <a:latin typeface="Bookman Old Style" pitchFamily="18" charset="0"/>
            </a:endParaRPr>
          </a:p>
        </p:txBody>
      </p:sp>
      <p:sp>
        <p:nvSpPr>
          <p:cNvPr id="29" name="13 - Θέση περιεχομένου"/>
          <p:cNvSpPr txBox="1">
            <a:spLocks/>
          </p:cNvSpPr>
          <p:nvPr/>
        </p:nvSpPr>
        <p:spPr bwMode="auto">
          <a:xfrm>
            <a:off x="0" y="984250"/>
            <a:ext cx="8929688" cy="642938"/>
          </a:xfrm>
          <a:prstGeom prst="rect">
            <a:avLst/>
          </a:prstGeom>
          <a:noFill/>
          <a:ln w="9525">
            <a:noFill/>
            <a:miter lim="800000"/>
            <a:headEnd/>
            <a:tailEnd/>
          </a:ln>
        </p:spPr>
        <p:txBody>
          <a:bodyPr/>
          <a:lstStyle/>
          <a:p>
            <a:pPr eaLnBrk="0" hangingPunct="0">
              <a:spcBef>
                <a:spcPct val="20000"/>
              </a:spcBef>
              <a:buClr>
                <a:schemeClr val="folHlink"/>
              </a:buClr>
              <a:buSzPct val="60000"/>
              <a:buFont typeface="Wingdings" pitchFamily="2" charset="2"/>
              <a:buNone/>
              <a:defRPr/>
            </a:pPr>
            <a:r>
              <a:rPr lang="el-GR" sz="2000" kern="0" dirty="0">
                <a:solidFill>
                  <a:srgbClr val="C00000"/>
                </a:solidFill>
                <a:latin typeface="Bookman Old Style" pitchFamily="18" charset="0"/>
              </a:rPr>
              <a:t>2. </a:t>
            </a:r>
            <a:r>
              <a:rPr lang="el-GR" kern="0" dirty="0">
                <a:solidFill>
                  <a:srgbClr val="C00000"/>
                </a:solidFill>
                <a:latin typeface="Bookman Old Style" pitchFamily="18" charset="0"/>
              </a:rPr>
              <a:t>Νομισματική πολιτική</a:t>
            </a:r>
          </a:p>
        </p:txBody>
      </p:sp>
      <p:sp>
        <p:nvSpPr>
          <p:cNvPr id="10" name="Title 1"/>
          <p:cNvSpPr>
            <a:spLocks noGrp="1"/>
          </p:cNvSpPr>
          <p:nvPr>
            <p:ph type="title"/>
          </p:nvPr>
        </p:nvSpPr>
        <p:spPr>
          <a:xfrm>
            <a:off x="260350" y="6350"/>
            <a:ext cx="8883650" cy="533400"/>
          </a:xfrm>
        </p:spPr>
        <p:txBody>
          <a:bodyPr>
            <a:normAutofit/>
          </a:bodyPr>
          <a:lstStyle/>
          <a:p>
            <a:r>
              <a:rPr lang="el-GR" dirty="0" smtClean="0">
                <a:latin typeface="Bookman Old Style" pitchFamily="18" charset="0"/>
                <a:cs typeface="Times New Roman" pitchFamily="18" charset="0"/>
              </a:rPr>
              <a:t>Νομισματική πολιτική</a:t>
            </a:r>
            <a:endParaRPr lang="el-GR" dirty="0">
              <a:latin typeface="Bookman Old Style" pitchFamily="18" charset="0"/>
              <a:cs typeface="Times New Roman" pitchFamily="18" charset="0"/>
            </a:endParaRPr>
          </a:p>
        </p:txBody>
      </p:sp>
      <p:pic>
        <p:nvPicPr>
          <p:cNvPr id="11" name="Picture 2" descr="Image result for green bonds"/>
          <p:cNvPicPr>
            <a:picLocks noChangeAspect="1" noChangeArrowheads="1"/>
          </p:cNvPicPr>
          <p:nvPr/>
        </p:nvPicPr>
        <p:blipFill>
          <a:blip r:embed="rId3"/>
          <a:srcRect/>
          <a:stretch>
            <a:fillRect/>
          </a:stretch>
        </p:blipFill>
        <p:spPr bwMode="auto">
          <a:xfrm rot="19207004">
            <a:off x="2833784" y="1103194"/>
            <a:ext cx="6757988" cy="52101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
                                        </p:tgtEl>
                                        <p:attrNameLst>
                                          <p:attrName>style.visibility</p:attrName>
                                        </p:attrNameLst>
                                      </p:cBhvr>
                                      <p:to>
                                        <p:strVal val="visible"/>
                                      </p:to>
                                    </p:set>
                                  </p:childTnLst>
                                </p:cTn>
                              </p:par>
                            </p:childTnLst>
                          </p:cTn>
                        </p:par>
                        <p:par>
                          <p:cTn id="15" fill="hold">
                            <p:stCondLst>
                              <p:cond delay="500"/>
                            </p:stCondLst>
                            <p:childTnLst>
                              <p:par>
                                <p:cTn id="16" presetID="23" presetClass="entr" presetSubtype="16"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3000" fill="hold"/>
                                        <p:tgtEl>
                                          <p:spTgt spid="11"/>
                                        </p:tgtEl>
                                        <p:attrNameLst>
                                          <p:attrName>ppt_w</p:attrName>
                                        </p:attrNameLst>
                                      </p:cBhvr>
                                      <p:tavLst>
                                        <p:tav tm="0">
                                          <p:val>
                                            <p:fltVal val="0"/>
                                          </p:val>
                                        </p:tav>
                                        <p:tav tm="100000">
                                          <p:val>
                                            <p:strVal val="#ppt_w"/>
                                          </p:val>
                                        </p:tav>
                                      </p:tavLst>
                                    </p:anim>
                                    <p:anim calcmode="lin" valueType="num">
                                      <p:cBhvr>
                                        <p:cTn id="19" dur="30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26" grpId="0"/>
      <p:bldP spid="29"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 Ορθογώνιο"/>
          <p:cNvSpPr/>
          <p:nvPr/>
        </p:nvSpPr>
        <p:spPr>
          <a:xfrm>
            <a:off x="2928938" y="2635250"/>
            <a:ext cx="6215062" cy="2800350"/>
          </a:xfrm>
          <a:prstGeom prst="rect">
            <a:avLst/>
          </a:prstGeom>
          <a:gradFill>
            <a:gsLst>
              <a:gs pos="0">
                <a:srgbClr val="294B51"/>
              </a:gs>
              <a:gs pos="43000">
                <a:srgbClr val="3C737C"/>
              </a:gs>
              <a:gs pos="100000">
                <a:srgbClr val="549EAA"/>
              </a:gs>
            </a:gsLst>
          </a:gradFill>
          <a:ln>
            <a:noFill/>
          </a:ln>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sz="1600" dirty="0">
                <a:solidFill>
                  <a:schemeClr val="tx1"/>
                </a:solidFill>
                <a:latin typeface="Bookman Old Style" pitchFamily="18" charset="0"/>
              </a:rPr>
              <a:t>Apart from infrastructure investment directly financed from national budgets, the necessary infrastructure could be financed by sub-national, local governments, through Public-Private Partnerships, by National Development Banks (NDBs), Multilateral development banks (MDB) such as the World Bank, and the European Investment Bank (EIB), or trough private finance, including pension funds, insurance companies and investment funds. </a:t>
            </a:r>
          </a:p>
          <a:p>
            <a:pPr>
              <a:defRPr/>
            </a:pPr>
            <a:r>
              <a:rPr lang="en-US" sz="1600" dirty="0">
                <a:solidFill>
                  <a:schemeClr val="accent6">
                    <a:lumMod val="40000"/>
                    <a:lumOff val="60000"/>
                  </a:schemeClr>
                </a:solidFill>
                <a:latin typeface="Bookman Old Style" pitchFamily="18" charset="0"/>
              </a:rPr>
              <a:t>Green Bonds is the most prominent financial instrument to increase the flow of private capital into low carbon, and in general environmentally friendly, infrastructure.</a:t>
            </a:r>
            <a:endParaRPr lang="el-GR" sz="1600" dirty="0">
              <a:solidFill>
                <a:schemeClr val="accent6">
                  <a:lumMod val="40000"/>
                  <a:lumOff val="60000"/>
                </a:schemeClr>
              </a:solidFill>
              <a:latin typeface="Bookman Old Style" pitchFamily="18" charset="0"/>
            </a:endParaRPr>
          </a:p>
        </p:txBody>
      </p:sp>
      <p:sp>
        <p:nvSpPr>
          <p:cNvPr id="7170" name="6 - Ορθογώνιο"/>
          <p:cNvSpPr>
            <a:spLocks noChangeArrowheads="1"/>
          </p:cNvSpPr>
          <p:nvPr/>
        </p:nvSpPr>
        <p:spPr bwMode="auto">
          <a:xfrm>
            <a:off x="2857500" y="5778500"/>
            <a:ext cx="6286500" cy="584200"/>
          </a:xfrm>
          <a:prstGeom prst="rect">
            <a:avLst/>
          </a:prstGeom>
          <a:noFill/>
          <a:ln w="9525">
            <a:noFill/>
            <a:miter lim="800000"/>
            <a:headEnd/>
            <a:tailEnd/>
          </a:ln>
        </p:spPr>
        <p:txBody>
          <a:bodyPr>
            <a:spAutoFit/>
          </a:bodyPr>
          <a:lstStyle/>
          <a:p>
            <a:pPr algn="ctr"/>
            <a:r>
              <a:rPr lang="en-US" sz="1600">
                <a:latin typeface="Bookman Old Style" pitchFamily="18" charset="0"/>
              </a:rPr>
              <a:t>Global Investment requirements, 2015-2030, US$ Trillion, constant 2010 USD. Source: GCEC (2014).</a:t>
            </a:r>
            <a:endParaRPr lang="el-GR" sz="1600">
              <a:latin typeface="Bookman Old Style" pitchFamily="18" charset="0"/>
            </a:endParaRPr>
          </a:p>
        </p:txBody>
      </p:sp>
      <p:sp>
        <p:nvSpPr>
          <p:cNvPr id="13" name="1 - Τίτλος"/>
          <p:cNvSpPr txBox="1">
            <a:spLocks/>
          </p:cNvSpPr>
          <p:nvPr/>
        </p:nvSpPr>
        <p:spPr>
          <a:xfrm>
            <a:off x="260350" y="0"/>
            <a:ext cx="8883650" cy="1071563"/>
          </a:xfrm>
          <a:prstGeom prst="rect">
            <a:avLst/>
          </a:prstGeom>
        </p:spPr>
        <p:txBody>
          <a:bodyPr/>
          <a:lstStyle/>
          <a:p>
            <a:pPr eaLnBrk="0" hangingPunct="0">
              <a:defRPr/>
            </a:pPr>
            <a:r>
              <a:rPr lang="el-GR" sz="2800" kern="0" dirty="0">
                <a:solidFill>
                  <a:schemeClr val="tx2"/>
                </a:solidFill>
                <a:latin typeface="Bookman Old Style" pitchFamily="18" charset="0"/>
                <a:ea typeface="+mj-ea"/>
                <a:cs typeface="+mj-cs"/>
              </a:rPr>
              <a:t>Οι χρηματοδοτικές ανάγκες της μετάβασης σε χαμηλού </a:t>
            </a:r>
            <a:r>
              <a:rPr lang="en-US" sz="2800" kern="0" dirty="0">
                <a:solidFill>
                  <a:schemeClr val="tx2"/>
                </a:solidFill>
                <a:latin typeface="Bookman Old Style" pitchFamily="18" charset="0"/>
                <a:ea typeface="+mj-ea"/>
                <a:cs typeface="+mj-cs"/>
              </a:rPr>
              <a:t>CO</a:t>
            </a:r>
            <a:r>
              <a:rPr lang="en-US" sz="2800" kern="0" baseline="-25000" dirty="0">
                <a:solidFill>
                  <a:schemeClr val="tx2"/>
                </a:solidFill>
                <a:latin typeface="Bookman Old Style" pitchFamily="18" charset="0"/>
                <a:ea typeface="+mj-ea"/>
                <a:cs typeface="+mj-cs"/>
              </a:rPr>
              <a:t>2</a:t>
            </a:r>
            <a:r>
              <a:rPr lang="en-US" sz="2800" kern="0" dirty="0">
                <a:solidFill>
                  <a:schemeClr val="tx2"/>
                </a:solidFill>
                <a:latin typeface="Bookman Old Style" pitchFamily="18" charset="0"/>
                <a:ea typeface="+mj-ea"/>
                <a:cs typeface="+mj-cs"/>
              </a:rPr>
              <a:t> </a:t>
            </a:r>
            <a:r>
              <a:rPr lang="el-GR" sz="2800" kern="0" dirty="0">
                <a:solidFill>
                  <a:schemeClr val="tx2"/>
                </a:solidFill>
                <a:latin typeface="Bookman Old Style" pitchFamily="18" charset="0"/>
                <a:ea typeface="+mj-ea"/>
                <a:cs typeface="+mj-cs"/>
              </a:rPr>
              <a:t>οικονομία</a:t>
            </a:r>
            <a:endParaRPr lang="el-GR" sz="2800" kern="0" dirty="0">
              <a:solidFill>
                <a:srgbClr val="FF0000"/>
              </a:solidFill>
              <a:latin typeface="Bookman Old Style" pitchFamily="18" charset="0"/>
              <a:ea typeface="+mj-ea"/>
              <a:cs typeface="+mj-cs"/>
            </a:endParaRPr>
          </a:p>
        </p:txBody>
      </p:sp>
      <p:pic>
        <p:nvPicPr>
          <p:cNvPr id="7172" name="Picture 11" descr="C:\Eftichis_6_9_15\Research\Tasos Economidis Papandreou SartzBoG\Green-Bonds-Investment-requ.jpg"/>
          <p:cNvPicPr>
            <a:picLocks noChangeAspect="1" noChangeArrowheads="1"/>
          </p:cNvPicPr>
          <p:nvPr/>
        </p:nvPicPr>
        <p:blipFill>
          <a:blip r:embed="rId2"/>
          <a:srcRect r="-50"/>
          <a:stretch>
            <a:fillRect/>
          </a:stretch>
        </p:blipFill>
        <p:spPr bwMode="auto">
          <a:xfrm>
            <a:off x="2794000" y="2317750"/>
            <a:ext cx="6429375" cy="3508375"/>
          </a:xfrm>
          <a:prstGeom prst="rect">
            <a:avLst/>
          </a:prstGeom>
          <a:noFill/>
          <a:ln w="9525">
            <a:noFill/>
            <a:miter lim="800000"/>
            <a:headEnd/>
            <a:tailEnd/>
          </a:ln>
        </p:spPr>
      </p:pic>
      <p:sp>
        <p:nvSpPr>
          <p:cNvPr id="8" name="7 - Ορθογώνιο"/>
          <p:cNvSpPr/>
          <p:nvPr/>
        </p:nvSpPr>
        <p:spPr>
          <a:xfrm>
            <a:off x="0" y="1206500"/>
            <a:ext cx="9144000" cy="1200150"/>
          </a:xfrm>
          <a:prstGeom prst="rect">
            <a:avLst/>
          </a:prstGeom>
        </p:spPr>
        <p:txBody>
          <a:bodyPr>
            <a:spAutoFit/>
          </a:bodyPr>
          <a:lstStyle/>
          <a:p>
            <a:pPr>
              <a:defRPr/>
            </a:pPr>
            <a:r>
              <a:rPr lang="el-GR" sz="1800" dirty="0">
                <a:latin typeface="Bookman Old Style" pitchFamily="18" charset="0"/>
              </a:rPr>
              <a:t>Οι βασικές ανάγκες για υποδομές μεταξύ </a:t>
            </a:r>
            <a:r>
              <a:rPr lang="en-US" sz="1800" dirty="0">
                <a:latin typeface="Bookman Old Style" pitchFamily="18" charset="0"/>
              </a:rPr>
              <a:t>2015 </a:t>
            </a:r>
            <a:r>
              <a:rPr lang="el-GR" sz="1800" dirty="0">
                <a:latin typeface="Bookman Old Style" pitchFamily="18" charset="0"/>
              </a:rPr>
              <a:t>-</a:t>
            </a:r>
            <a:r>
              <a:rPr lang="en-US" sz="1800" dirty="0">
                <a:latin typeface="Bookman Old Style" pitchFamily="18" charset="0"/>
              </a:rPr>
              <a:t> 2030 </a:t>
            </a:r>
            <a:r>
              <a:rPr lang="el-GR" sz="1800" dirty="0">
                <a:latin typeface="Bookman Old Style" pitchFamily="18" charset="0"/>
              </a:rPr>
              <a:t>εκτιμώνται σε περίπου </a:t>
            </a:r>
            <a:r>
              <a:rPr lang="en-US" sz="1800" dirty="0">
                <a:latin typeface="Bookman Old Style" pitchFamily="18" charset="0"/>
              </a:rPr>
              <a:t>$89 trillion. </a:t>
            </a:r>
            <a:r>
              <a:rPr lang="el-GR" sz="1800" dirty="0">
                <a:latin typeface="Bookman Old Style" pitchFamily="18" charset="0"/>
              </a:rPr>
              <a:t>Οι επιπλέον επενδύσεις για την υποστήριξη της μετάβασης σε χαμηλού άνθρακα οικονομία εκτιμώνται σε περίπου </a:t>
            </a:r>
            <a:r>
              <a:rPr lang="en-US" sz="1800" dirty="0">
                <a:latin typeface="Bookman Old Style" pitchFamily="18" charset="0"/>
              </a:rPr>
              <a:t>$4 trillion, </a:t>
            </a:r>
            <a:r>
              <a:rPr lang="el-GR" sz="1800" dirty="0">
                <a:latin typeface="Bookman Old Style" pitchFamily="18" charset="0"/>
              </a:rPr>
              <a:t>ή</a:t>
            </a:r>
            <a:r>
              <a:rPr lang="en-US" sz="1800" dirty="0">
                <a:latin typeface="Bookman Old Style" pitchFamily="18" charset="0"/>
              </a:rPr>
              <a:t> $0.27 trillion/year. (Global Commission on the Economy and Climate, GCEC). </a:t>
            </a:r>
            <a:endParaRPr lang="el-GR" sz="1800" dirty="0">
              <a:latin typeface="Bookman Old Style" pitchFamily="18" charset="0"/>
            </a:endParaRPr>
          </a:p>
        </p:txBody>
      </p:sp>
      <p:sp>
        <p:nvSpPr>
          <p:cNvPr id="9" name="8 - Ορθογώνιο"/>
          <p:cNvSpPr/>
          <p:nvPr/>
        </p:nvSpPr>
        <p:spPr>
          <a:xfrm>
            <a:off x="0" y="2420938"/>
            <a:ext cx="3000375" cy="830262"/>
          </a:xfrm>
          <a:prstGeom prst="rect">
            <a:avLst/>
          </a:prstGeom>
        </p:spPr>
        <p:txBody>
          <a:bodyPr>
            <a:spAutoFit/>
          </a:bodyPr>
          <a:lstStyle/>
          <a:p>
            <a:pPr>
              <a:defRPr/>
            </a:pPr>
            <a:r>
              <a:rPr lang="el-GR" sz="1600" dirty="0">
                <a:latin typeface="Bookman Old Style" pitchFamily="18" charset="0"/>
              </a:rPr>
              <a:t>Άλλες μελέτες αυξάνουν τις εκτιμήσεις σε </a:t>
            </a:r>
            <a:r>
              <a:rPr lang="en-US" sz="1600" dirty="0">
                <a:latin typeface="Bookman Old Style" pitchFamily="18" charset="0"/>
              </a:rPr>
              <a:t>$15 trillion, </a:t>
            </a:r>
            <a:r>
              <a:rPr lang="el-GR" sz="1600" dirty="0">
                <a:latin typeface="Bookman Old Style" pitchFamily="18" charset="0"/>
              </a:rPr>
              <a:t>ή</a:t>
            </a:r>
            <a:r>
              <a:rPr lang="en-US" sz="1600" dirty="0">
                <a:latin typeface="Bookman Old Style" pitchFamily="18" charset="0"/>
              </a:rPr>
              <a:t> $1 trillion/year.</a:t>
            </a:r>
            <a:endParaRPr lang="el-GR" sz="1600" dirty="0">
              <a:latin typeface="Bookman Old Style" pitchFamily="18" charset="0"/>
            </a:endParaRPr>
          </a:p>
        </p:txBody>
      </p:sp>
      <p:sp>
        <p:nvSpPr>
          <p:cNvPr id="10" name="9 - Ορθογώνιο"/>
          <p:cNvSpPr/>
          <p:nvPr/>
        </p:nvSpPr>
        <p:spPr>
          <a:xfrm>
            <a:off x="0" y="3278188"/>
            <a:ext cx="3214688" cy="3046988"/>
          </a:xfrm>
          <a:prstGeom prst="rect">
            <a:avLst/>
          </a:prstGeom>
        </p:spPr>
        <p:txBody>
          <a:bodyPr>
            <a:spAutoFit/>
          </a:bodyPr>
          <a:lstStyle/>
          <a:p>
            <a:pPr>
              <a:defRPr/>
            </a:pPr>
            <a:r>
              <a:rPr lang="el-GR" sz="1600" dirty="0">
                <a:latin typeface="Bookman Old Style" pitchFamily="18" charset="0"/>
              </a:rPr>
              <a:t>Η κύρια πρόκληση στην </a:t>
            </a:r>
            <a:r>
              <a:rPr lang="el-GR" sz="1600" dirty="0" err="1">
                <a:latin typeface="Bookman Old Style" pitchFamily="18" charset="0"/>
              </a:rPr>
              <a:t>μετα</a:t>
            </a:r>
            <a:r>
              <a:rPr lang="el-GR" sz="1600" dirty="0">
                <a:latin typeface="Bookman Old Style" pitchFamily="18" charset="0"/>
              </a:rPr>
              <a:t>- </a:t>
            </a:r>
            <a:r>
              <a:rPr lang="el-GR" sz="1600" dirty="0" err="1">
                <a:latin typeface="Bookman Old Style" pitchFamily="18" charset="0"/>
              </a:rPr>
              <a:t>βατική</a:t>
            </a:r>
            <a:r>
              <a:rPr lang="el-GR" sz="1600" dirty="0">
                <a:latin typeface="Bookman Old Style" pitchFamily="18" charset="0"/>
              </a:rPr>
              <a:t> περίοδο είναι να </a:t>
            </a:r>
            <a:r>
              <a:rPr lang="el-GR" sz="1600" dirty="0" err="1">
                <a:latin typeface="Bookman Old Style" pitchFamily="18" charset="0"/>
              </a:rPr>
              <a:t>εξασ</a:t>
            </a:r>
            <a:r>
              <a:rPr lang="el-GR" sz="1600" dirty="0">
                <a:latin typeface="Bookman Old Style" pitchFamily="18" charset="0"/>
              </a:rPr>
              <a:t>-</a:t>
            </a:r>
            <a:r>
              <a:rPr lang="el-GR" sz="1600" dirty="0" err="1">
                <a:latin typeface="Bookman Old Style" pitchFamily="18" charset="0"/>
              </a:rPr>
              <a:t>φαλιστεί</a:t>
            </a:r>
            <a:r>
              <a:rPr lang="el-GR" sz="1600" dirty="0">
                <a:latin typeface="Bookman Old Style" pitchFamily="18" charset="0"/>
              </a:rPr>
              <a:t> η μετακίνηση </a:t>
            </a:r>
            <a:r>
              <a:rPr lang="el-GR" sz="1600" dirty="0" err="1">
                <a:latin typeface="Bookman Old Style" pitchFamily="18" charset="0"/>
              </a:rPr>
              <a:t>κεφα</a:t>
            </a:r>
            <a:r>
              <a:rPr lang="el-GR" sz="1600" dirty="0">
                <a:latin typeface="Bookman Old Style" pitchFamily="18" charset="0"/>
              </a:rPr>
              <a:t>-</a:t>
            </a:r>
            <a:r>
              <a:rPr lang="el-GR" sz="1600" dirty="0" err="1">
                <a:latin typeface="Bookman Old Style" pitchFamily="18" charset="0"/>
              </a:rPr>
              <a:t>λαίων</a:t>
            </a:r>
            <a:r>
              <a:rPr lang="el-GR" sz="1600" dirty="0">
                <a:latin typeface="Bookman Old Style" pitchFamily="18" charset="0"/>
              </a:rPr>
              <a:t> από υψηλού σε </a:t>
            </a:r>
            <a:r>
              <a:rPr lang="el-GR" sz="1600" dirty="0" err="1">
                <a:latin typeface="Bookman Old Style" pitchFamily="18" charset="0"/>
              </a:rPr>
              <a:t>χαμη</a:t>
            </a:r>
            <a:r>
              <a:rPr lang="el-GR" sz="1600" dirty="0">
                <a:latin typeface="Bookman Old Style" pitchFamily="18" charset="0"/>
              </a:rPr>
              <a:t>-</a:t>
            </a:r>
            <a:r>
              <a:rPr lang="el-GR" sz="1600" dirty="0" err="1">
                <a:latin typeface="Bookman Old Style" pitchFamily="18" charset="0"/>
              </a:rPr>
              <a:t>λού</a:t>
            </a:r>
            <a:r>
              <a:rPr lang="el-GR" sz="1600" dirty="0">
                <a:latin typeface="Bookman Old Style" pitchFamily="18" charset="0"/>
              </a:rPr>
              <a:t> άνθρακα επενδύσεις.</a:t>
            </a:r>
          </a:p>
          <a:p>
            <a:pPr>
              <a:defRPr/>
            </a:pPr>
            <a:r>
              <a:rPr lang="el-GR" sz="1600" dirty="0">
                <a:latin typeface="Bookman Old Style" pitchFamily="18" charset="0"/>
              </a:rPr>
              <a:t>Οι</a:t>
            </a:r>
            <a:r>
              <a:rPr lang="en-US" sz="1600" dirty="0">
                <a:latin typeface="Bookman Old Style" pitchFamily="18" charset="0"/>
              </a:rPr>
              <a:t> </a:t>
            </a:r>
            <a:r>
              <a:rPr lang="el-GR" sz="1600" b="1" dirty="0">
                <a:latin typeface="Bookman Old Style" pitchFamily="18" charset="0"/>
              </a:rPr>
              <a:t>χαμηλού άνθρακα</a:t>
            </a:r>
            <a:r>
              <a:rPr lang="en-US" sz="1600" b="1" dirty="0">
                <a:latin typeface="Bookman Old Style" pitchFamily="18" charset="0"/>
              </a:rPr>
              <a:t> </a:t>
            </a:r>
            <a:r>
              <a:rPr lang="el-GR" sz="1600" dirty="0" err="1">
                <a:latin typeface="Bookman Old Style" pitchFamily="18" charset="0"/>
              </a:rPr>
              <a:t>επεν</a:t>
            </a:r>
            <a:r>
              <a:rPr lang="el-GR" sz="1600" dirty="0">
                <a:latin typeface="Bookman Old Style" pitchFamily="18" charset="0"/>
              </a:rPr>
              <a:t>-δύσεις</a:t>
            </a:r>
            <a:r>
              <a:rPr lang="en-US" sz="1600" dirty="0">
                <a:latin typeface="Bookman Old Style" pitchFamily="18" charset="0"/>
              </a:rPr>
              <a:t>, </a:t>
            </a:r>
            <a:r>
              <a:rPr lang="el-GR" sz="1600" dirty="0">
                <a:latin typeface="Bookman Old Style" pitchFamily="18" charset="0"/>
              </a:rPr>
              <a:t>παρότι παρέχουν </a:t>
            </a:r>
            <a:r>
              <a:rPr lang="el-GR" sz="1600" dirty="0" err="1">
                <a:latin typeface="Bookman Old Style" pitchFamily="18" charset="0"/>
              </a:rPr>
              <a:t>μεγά</a:t>
            </a:r>
            <a:r>
              <a:rPr lang="el-GR" sz="1600" dirty="0">
                <a:latin typeface="Bookman Old Style" pitchFamily="18" charset="0"/>
              </a:rPr>
              <a:t>- λα </a:t>
            </a:r>
            <a:r>
              <a:rPr lang="el-GR" sz="1600" dirty="0" smtClean="0">
                <a:latin typeface="Bookman Old Style" pitchFamily="18" charset="0"/>
              </a:rPr>
              <a:t>κοινωνικά οφέλη</a:t>
            </a:r>
            <a:r>
              <a:rPr lang="en-US" sz="1600" dirty="0">
                <a:latin typeface="Bookman Old Style" pitchFamily="18" charset="0"/>
              </a:rPr>
              <a:t>, </a:t>
            </a:r>
            <a:r>
              <a:rPr lang="el-GR" sz="1600" dirty="0">
                <a:latin typeface="Bookman Old Style" pitchFamily="18" charset="0"/>
              </a:rPr>
              <a:t>έχουν</a:t>
            </a:r>
            <a:r>
              <a:rPr lang="en-US" sz="1600" b="1" dirty="0">
                <a:latin typeface="Bookman Old Style" pitchFamily="18" charset="0"/>
              </a:rPr>
              <a:t>, </a:t>
            </a:r>
            <a:r>
              <a:rPr lang="el-GR" sz="1600" b="1" dirty="0" smtClean="0">
                <a:latin typeface="Bookman Old Style" pitchFamily="18" charset="0"/>
              </a:rPr>
              <a:t/>
            </a:r>
            <a:br>
              <a:rPr lang="el-GR" sz="1600" b="1" dirty="0" smtClean="0">
                <a:latin typeface="Bookman Old Style" pitchFamily="18" charset="0"/>
              </a:rPr>
            </a:br>
            <a:r>
              <a:rPr lang="el-GR" sz="1600" b="1" dirty="0" smtClean="0">
                <a:latin typeface="Bookman Old Style" pitchFamily="18" charset="0"/>
              </a:rPr>
              <a:t>αρχικά</a:t>
            </a:r>
            <a:r>
              <a:rPr lang="el-GR" sz="1600" b="1" dirty="0">
                <a:latin typeface="Bookman Old Style" pitchFamily="18" charset="0"/>
              </a:rPr>
              <a:t>, χαμηλές αποδόσεις</a:t>
            </a:r>
            <a:r>
              <a:rPr lang="el-GR" sz="1600" b="1" dirty="0" smtClean="0">
                <a:latin typeface="Bookman Old Style" pitchFamily="18" charset="0"/>
              </a:rPr>
              <a:t>,</a:t>
            </a:r>
            <a:br>
              <a:rPr lang="el-GR" sz="1600" b="1" dirty="0" smtClean="0">
                <a:latin typeface="Bookman Old Style" pitchFamily="18" charset="0"/>
              </a:rPr>
            </a:br>
            <a:r>
              <a:rPr lang="el-GR" sz="1600" b="1" dirty="0" smtClean="0">
                <a:latin typeface="Bookman Old Style" pitchFamily="18" charset="0"/>
              </a:rPr>
              <a:t>υψηλότερο </a:t>
            </a:r>
            <a:r>
              <a:rPr lang="el-GR" sz="1600" b="1" dirty="0">
                <a:latin typeface="Bookman Old Style" pitchFamily="18" charset="0"/>
              </a:rPr>
              <a:t>κίνδυνο και εξαρτώνται από πολιτικές και ρυθμίσεις. </a:t>
            </a:r>
            <a:endParaRPr lang="el-GR" sz="1600" dirty="0">
              <a:latin typeface="Bookman Old Styl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nodeType="clickEffect">
                                  <p:stCondLst>
                                    <p:cond delay="0"/>
                                  </p:stCondLst>
                                  <p:childTnLst>
                                    <p:animEffect transition="out" filter="wipe(down)">
                                      <p:cBhvr>
                                        <p:cTn id="10" dur="500"/>
                                        <p:tgtEl>
                                          <p:spTgt spid="7172"/>
                                        </p:tgtEl>
                                      </p:cBhvr>
                                    </p:animEffect>
                                    <p:set>
                                      <p:cBhvr>
                                        <p:cTn id="11" dur="1" fill="hold">
                                          <p:stCondLst>
                                            <p:cond delay="499"/>
                                          </p:stCondLst>
                                        </p:cTn>
                                        <p:tgtEl>
                                          <p:spTgt spid="7172"/>
                                        </p:tgtEl>
                                        <p:attrNameLst>
                                          <p:attrName>style.visibility</p:attrName>
                                        </p:attrNameLst>
                                      </p:cBhvr>
                                      <p:to>
                                        <p:strVal val="hidden"/>
                                      </p:to>
                                    </p:set>
                                  </p:childTnLst>
                                </p:cTn>
                              </p:par>
                            </p:childTnLst>
                          </p:cTn>
                        </p:par>
                        <p:par>
                          <p:cTn id="12" fill="hold">
                            <p:stCondLst>
                              <p:cond delay="500"/>
                            </p:stCondLst>
                            <p:childTnLst>
                              <p:par>
                                <p:cTn id="13" presetID="1" presetClass="exit" presetSubtype="0" fill="hold" grpId="0" nodeType="afterEffect">
                                  <p:stCondLst>
                                    <p:cond delay="0"/>
                                  </p:stCondLst>
                                  <p:childTnLst>
                                    <p:set>
                                      <p:cBhvr>
                                        <p:cTn id="14" dur="1" fill="hold">
                                          <p:stCondLst>
                                            <p:cond delay="0"/>
                                          </p:stCondLst>
                                        </p:cTn>
                                        <p:tgtEl>
                                          <p:spTgt spid="7170"/>
                                        </p:tgtEl>
                                        <p:attrNameLst>
                                          <p:attrName>style.visibility</p:attrName>
                                        </p:attrNameLst>
                                      </p:cBhvr>
                                      <p:to>
                                        <p:strVal val="hidden"/>
                                      </p:to>
                                    </p:set>
                                  </p:childTnLst>
                                </p:cTn>
                              </p:par>
                            </p:childTnLst>
                          </p:cTn>
                        </p:par>
                        <p:par>
                          <p:cTn id="15" fill="hold">
                            <p:stCondLst>
                              <p:cond delay="500"/>
                            </p:stCondLst>
                            <p:childTnLst>
                              <p:par>
                                <p:cTn id="16" presetID="9" presetClass="entr" presetSubtype="0" fill="hold" grpId="0" nodeType="afterEffect">
                                  <p:stCondLst>
                                    <p:cond delay="100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170"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1 - Τίτλος"/>
          <p:cNvSpPr txBox="1">
            <a:spLocks/>
          </p:cNvSpPr>
          <p:nvPr/>
        </p:nvSpPr>
        <p:spPr>
          <a:xfrm>
            <a:off x="260350" y="0"/>
            <a:ext cx="7935912" cy="571500"/>
          </a:xfrm>
          <a:prstGeom prst="rect">
            <a:avLst/>
          </a:prstGeom>
        </p:spPr>
        <p:txBody>
          <a:bodyPr/>
          <a:lstStyle/>
          <a:p>
            <a:pPr eaLnBrk="0" hangingPunct="0">
              <a:defRPr/>
            </a:pPr>
            <a:r>
              <a:rPr lang="el-GR" sz="2800" kern="0" dirty="0">
                <a:solidFill>
                  <a:schemeClr val="tx2"/>
                </a:solidFill>
                <a:latin typeface="Bookman Old Style" pitchFamily="18" charset="0"/>
                <a:ea typeface="+mj-ea"/>
                <a:cs typeface="+mj-cs"/>
              </a:rPr>
              <a:t>Η αγορά των </a:t>
            </a:r>
            <a:r>
              <a:rPr lang="en-US" sz="2800" kern="0" dirty="0">
                <a:solidFill>
                  <a:schemeClr val="tx2"/>
                </a:solidFill>
                <a:latin typeface="Bookman Old Style" pitchFamily="18" charset="0"/>
                <a:ea typeface="+mj-ea"/>
                <a:cs typeface="+mj-cs"/>
              </a:rPr>
              <a:t>green bonds</a:t>
            </a:r>
            <a:endParaRPr lang="el-GR" sz="2800" kern="0" dirty="0">
              <a:solidFill>
                <a:schemeClr val="tx2"/>
              </a:solidFill>
              <a:latin typeface="Bookman Old Style" pitchFamily="18" charset="0"/>
              <a:ea typeface="+mj-ea"/>
              <a:cs typeface="+mj-cs"/>
            </a:endParaRPr>
          </a:p>
        </p:txBody>
      </p:sp>
      <p:pic>
        <p:nvPicPr>
          <p:cNvPr id="8195" name="Picture 28" descr="C:\Eftichis_6_9_15\Research\Tasos Economidis Papandreou SartzBoG\Green-bonds-up-to-2017.gif"/>
          <p:cNvPicPr>
            <a:picLocks noChangeAspect="1" noChangeArrowheads="1"/>
          </p:cNvPicPr>
          <p:nvPr/>
        </p:nvPicPr>
        <p:blipFill>
          <a:blip r:embed="rId2"/>
          <a:srcRect/>
          <a:stretch>
            <a:fillRect/>
          </a:stretch>
        </p:blipFill>
        <p:spPr bwMode="auto">
          <a:xfrm>
            <a:off x="4267200" y="642938"/>
            <a:ext cx="4876800" cy="3071812"/>
          </a:xfrm>
          <a:prstGeom prst="rect">
            <a:avLst/>
          </a:prstGeom>
          <a:noFill/>
          <a:ln w="9525">
            <a:noFill/>
            <a:miter lim="800000"/>
            <a:headEnd/>
            <a:tailEnd/>
          </a:ln>
        </p:spPr>
      </p:pic>
      <p:pic>
        <p:nvPicPr>
          <p:cNvPr id="8196" name="Picture 29" descr="C:\Eftichis_6_9_15\Research\Tasos Economidis Papandreou SartzBoG\geographical-distribution.gif"/>
          <p:cNvPicPr>
            <a:picLocks noChangeAspect="1" noChangeArrowheads="1"/>
          </p:cNvPicPr>
          <p:nvPr/>
        </p:nvPicPr>
        <p:blipFill>
          <a:blip r:embed="rId3"/>
          <a:srcRect/>
          <a:stretch>
            <a:fillRect/>
          </a:stretch>
        </p:blipFill>
        <p:spPr bwMode="auto">
          <a:xfrm>
            <a:off x="0" y="3643313"/>
            <a:ext cx="5357813" cy="2679700"/>
          </a:xfrm>
          <a:prstGeom prst="rect">
            <a:avLst/>
          </a:prstGeom>
          <a:noFill/>
          <a:ln w="9525">
            <a:noFill/>
            <a:miter lim="800000"/>
            <a:headEnd/>
            <a:tailEnd/>
          </a:ln>
        </p:spPr>
      </p:pic>
      <p:sp>
        <p:nvSpPr>
          <p:cNvPr id="8200" name="Rectangle 8"/>
          <p:cNvSpPr>
            <a:spLocks noChangeArrowheads="1"/>
          </p:cNvSpPr>
          <p:nvPr/>
        </p:nvSpPr>
        <p:spPr bwMode="auto">
          <a:xfrm>
            <a:off x="0" y="1285875"/>
            <a:ext cx="4357688" cy="1816100"/>
          </a:xfrm>
          <a:prstGeom prst="rect">
            <a:avLst/>
          </a:prstGeom>
          <a:noFill/>
          <a:ln w="9525" cap="flat" cmpd="sng">
            <a:noFill/>
            <a:prstDash val="solid"/>
            <a:miter lim="800000"/>
            <a:headEnd type="none" w="med" len="med"/>
            <a:tailEnd type="none" w="med" len="med"/>
          </a:ln>
          <a:effectLst/>
        </p:spPr>
        <p:txBody>
          <a:bodyPr anchor="ctr">
            <a:spAutoFit/>
          </a:bodyPr>
          <a:lstStyle/>
          <a:p>
            <a:pPr algn="just" eaLnBrk="0" hangingPunct="0">
              <a:defRPr/>
            </a:pPr>
            <a:r>
              <a:rPr lang="el-GR" sz="1600" dirty="0">
                <a:latin typeface="Bookman Old Style" pitchFamily="18" charset="0"/>
                <a:ea typeface="Calibri" pitchFamily="34" charset="0"/>
                <a:cs typeface="Times New Roman" pitchFamily="18" charset="0"/>
              </a:rPr>
              <a:t>Η αγορά των</a:t>
            </a:r>
            <a:r>
              <a:rPr lang="en-US" sz="1600" dirty="0">
                <a:latin typeface="Bookman Old Style" pitchFamily="18" charset="0"/>
                <a:ea typeface="Calibri" pitchFamily="34" charset="0"/>
                <a:cs typeface="Times New Roman" pitchFamily="18" charset="0"/>
              </a:rPr>
              <a:t> green bonds </a:t>
            </a:r>
            <a:r>
              <a:rPr lang="el-GR" sz="1600" dirty="0">
                <a:latin typeface="Bookman Old Style" pitchFamily="18" charset="0"/>
                <a:ea typeface="Calibri" pitchFamily="34" charset="0"/>
                <a:cs typeface="Times New Roman" pitchFamily="18" charset="0"/>
              </a:rPr>
              <a:t>ξεκίνησε με το ομόλογο της </a:t>
            </a:r>
            <a:r>
              <a:rPr lang="en-US" sz="1600" dirty="0">
                <a:latin typeface="Bookman Old Style" pitchFamily="18" charset="0"/>
                <a:ea typeface="Calibri" pitchFamily="34" charset="0"/>
                <a:cs typeface="Times New Roman" pitchFamily="18" charset="0"/>
              </a:rPr>
              <a:t>European Investment Bank's "Climate Awareness Bond (CAB)" </a:t>
            </a:r>
            <a:r>
              <a:rPr lang="el-GR" sz="1600" dirty="0">
                <a:latin typeface="Bookman Old Style" pitchFamily="18" charset="0"/>
                <a:ea typeface="Calibri" pitchFamily="34" charset="0"/>
                <a:cs typeface="Times New Roman" pitchFamily="18" charset="0"/>
              </a:rPr>
              <a:t>που εκδόθηκε το </a:t>
            </a:r>
            <a:r>
              <a:rPr lang="en-US" sz="1600" dirty="0">
                <a:latin typeface="Bookman Old Style" pitchFamily="18" charset="0"/>
                <a:ea typeface="Calibri" pitchFamily="34" charset="0"/>
                <a:cs typeface="Times New Roman" pitchFamily="18" charset="0"/>
              </a:rPr>
              <a:t>2007. </a:t>
            </a:r>
            <a:r>
              <a:rPr lang="el-GR" sz="1600" dirty="0">
                <a:latin typeface="Bookman Old Style" pitchFamily="18" charset="0"/>
                <a:ea typeface="Calibri" pitchFamily="34" charset="0"/>
                <a:cs typeface="Times New Roman" pitchFamily="18" charset="0"/>
              </a:rPr>
              <a:t>Το</a:t>
            </a:r>
            <a:r>
              <a:rPr lang="en-US" sz="1600" dirty="0">
                <a:latin typeface="Bookman Old Style" pitchFamily="18" charset="0"/>
                <a:ea typeface="Calibri" pitchFamily="34" charset="0"/>
                <a:cs typeface="Times New Roman" pitchFamily="18" charset="0"/>
              </a:rPr>
              <a:t> 2013 </a:t>
            </a:r>
            <a:r>
              <a:rPr lang="el-GR" sz="1600" dirty="0">
                <a:latin typeface="Bookman Old Style" pitchFamily="18" charset="0"/>
                <a:ea typeface="Calibri" pitchFamily="34" charset="0"/>
                <a:cs typeface="Times New Roman" pitchFamily="18" charset="0"/>
              </a:rPr>
              <a:t>οι πρώτοι επιχειρηματικοί εκδότες μπήκαν στην αγορά ακολουθούμενοι από τοπικές κυβερνήσεις το </a:t>
            </a:r>
            <a:r>
              <a:rPr lang="en-US" sz="1600" dirty="0">
                <a:latin typeface="Bookman Old Style" pitchFamily="18" charset="0"/>
                <a:ea typeface="Calibri" pitchFamily="34" charset="0"/>
                <a:cs typeface="Times New Roman" pitchFamily="18" charset="0"/>
              </a:rPr>
              <a:t>2014. </a:t>
            </a:r>
            <a:endParaRPr lang="en-US" sz="1600" dirty="0">
              <a:latin typeface="Bookman Old Style" pitchFamily="18" charset="0"/>
            </a:endParaRPr>
          </a:p>
        </p:txBody>
      </p:sp>
      <p:sp>
        <p:nvSpPr>
          <p:cNvPr id="9" name="Rectangle 8"/>
          <p:cNvSpPr>
            <a:spLocks noChangeArrowheads="1"/>
          </p:cNvSpPr>
          <p:nvPr/>
        </p:nvSpPr>
        <p:spPr bwMode="auto">
          <a:xfrm>
            <a:off x="5214938" y="3786188"/>
            <a:ext cx="3929062" cy="2554287"/>
          </a:xfrm>
          <a:prstGeom prst="rect">
            <a:avLst/>
          </a:prstGeom>
          <a:noFill/>
          <a:ln w="9525" cap="flat" cmpd="sng">
            <a:noFill/>
            <a:prstDash val="solid"/>
            <a:miter lim="800000"/>
            <a:headEnd type="none" w="med" len="med"/>
            <a:tailEnd type="none" w="med" len="med"/>
          </a:ln>
          <a:effectLst/>
        </p:spPr>
        <p:txBody>
          <a:bodyPr anchor="ctr">
            <a:spAutoFit/>
          </a:bodyPr>
          <a:lstStyle/>
          <a:p>
            <a:pPr algn="just" eaLnBrk="0" hangingPunct="0">
              <a:defRPr/>
            </a:pPr>
            <a:r>
              <a:rPr lang="el-GR" sz="1600" dirty="0">
                <a:latin typeface="Bookman Old Style" pitchFamily="18" charset="0"/>
                <a:ea typeface="Calibri" pitchFamily="34" charset="0"/>
                <a:cs typeface="Times New Roman" pitchFamily="18" charset="0"/>
              </a:rPr>
              <a:t>Σημαντικός καταλύτης υπήρξε η έκδοση, τον Ιανουάριο του </a:t>
            </a:r>
            <a:r>
              <a:rPr lang="en-US" sz="1600" dirty="0">
                <a:latin typeface="Bookman Old Style" pitchFamily="18" charset="0"/>
                <a:ea typeface="Calibri" pitchFamily="34" charset="0"/>
                <a:cs typeface="Times New Roman" pitchFamily="18" charset="0"/>
              </a:rPr>
              <a:t>2014, </a:t>
            </a:r>
            <a:r>
              <a:rPr lang="el-GR" sz="1600" dirty="0">
                <a:latin typeface="Bookman Old Style" pitchFamily="18" charset="0"/>
                <a:ea typeface="Calibri" pitchFamily="34" charset="0"/>
                <a:cs typeface="Times New Roman" pitchFamily="18" charset="0"/>
              </a:rPr>
              <a:t>των</a:t>
            </a:r>
            <a:r>
              <a:rPr lang="en-US" sz="1600" dirty="0">
                <a:latin typeface="Bookman Old Style" pitchFamily="18" charset="0"/>
                <a:ea typeface="Calibri" pitchFamily="34" charset="0"/>
                <a:cs typeface="Times New Roman" pitchFamily="18" charset="0"/>
              </a:rPr>
              <a:t> </a:t>
            </a:r>
            <a:r>
              <a:rPr lang="en-US" sz="1600" b="1" dirty="0">
                <a:solidFill>
                  <a:schemeClr val="accent5">
                    <a:lumMod val="10000"/>
                  </a:schemeClr>
                </a:solidFill>
                <a:latin typeface="Bookman Old Style" pitchFamily="18" charset="0"/>
                <a:ea typeface="Calibri" pitchFamily="34" charset="0"/>
                <a:cs typeface="Times New Roman" pitchFamily="18" charset="0"/>
              </a:rPr>
              <a:t>Green Bond Principles</a:t>
            </a:r>
            <a:r>
              <a:rPr lang="en-US" sz="1600" dirty="0">
                <a:latin typeface="Bookman Old Style" pitchFamily="18" charset="0"/>
                <a:ea typeface="Calibri" pitchFamily="34" charset="0"/>
                <a:cs typeface="Times New Roman" pitchFamily="18" charset="0"/>
              </a:rPr>
              <a:t>. </a:t>
            </a:r>
            <a:endParaRPr lang="el-GR" sz="1600" dirty="0">
              <a:latin typeface="Bookman Old Style" pitchFamily="18" charset="0"/>
              <a:ea typeface="Calibri" pitchFamily="34" charset="0"/>
              <a:cs typeface="Times New Roman" pitchFamily="18" charset="0"/>
            </a:endParaRPr>
          </a:p>
          <a:p>
            <a:pPr algn="just" eaLnBrk="0" hangingPunct="0">
              <a:defRPr/>
            </a:pPr>
            <a:r>
              <a:rPr lang="el-GR" sz="1600" dirty="0">
                <a:latin typeface="Bookman Old Style" pitchFamily="18" charset="0"/>
                <a:ea typeface="Calibri" pitchFamily="34" charset="0"/>
                <a:cs typeface="Times New Roman" pitchFamily="18" charset="0"/>
              </a:rPr>
              <a:t>Από τότε, η αγορά των </a:t>
            </a:r>
            <a:r>
              <a:rPr lang="en-US" sz="1600" dirty="0">
                <a:latin typeface="Bookman Old Style" pitchFamily="18" charset="0"/>
                <a:ea typeface="Calibri" pitchFamily="34" charset="0"/>
                <a:cs typeface="Times New Roman" pitchFamily="18" charset="0"/>
              </a:rPr>
              <a:t>labeled green bonds </a:t>
            </a:r>
            <a:r>
              <a:rPr lang="el-GR" sz="1600" dirty="0">
                <a:latin typeface="Bookman Old Style" pitchFamily="18" charset="0"/>
                <a:ea typeface="Calibri" pitchFamily="34" charset="0"/>
                <a:cs typeface="Times New Roman" pitchFamily="18" charset="0"/>
              </a:rPr>
              <a:t>εκτινάχθηκε</a:t>
            </a:r>
            <a:r>
              <a:rPr lang="en-US" sz="1600" dirty="0">
                <a:latin typeface="Bookman Old Style" pitchFamily="18" charset="0"/>
                <a:ea typeface="Calibri" pitchFamily="34" charset="0"/>
                <a:cs typeface="Times New Roman" pitchFamily="18" charset="0"/>
              </a:rPr>
              <a:t>: </a:t>
            </a:r>
            <a:r>
              <a:rPr lang="el-GR" sz="1600" dirty="0">
                <a:latin typeface="Bookman Old Style" pitchFamily="18" charset="0"/>
                <a:ea typeface="Calibri" pitchFamily="34" charset="0"/>
                <a:cs typeface="Times New Roman" pitchFamily="18" charset="0"/>
              </a:rPr>
              <a:t>από</a:t>
            </a:r>
            <a:r>
              <a:rPr lang="en-US" sz="1600" dirty="0">
                <a:latin typeface="Bookman Old Style" pitchFamily="18" charset="0"/>
                <a:ea typeface="Calibri" pitchFamily="34" charset="0"/>
                <a:cs typeface="Times New Roman" pitchFamily="18" charset="0"/>
              </a:rPr>
              <a:t> $11 billion </a:t>
            </a:r>
            <a:r>
              <a:rPr lang="el-GR" sz="1600" dirty="0">
                <a:latin typeface="Bookman Old Style" pitchFamily="18" charset="0"/>
                <a:ea typeface="Calibri" pitchFamily="34" charset="0"/>
                <a:cs typeface="Times New Roman" pitchFamily="18" charset="0"/>
              </a:rPr>
              <a:t>το</a:t>
            </a:r>
            <a:r>
              <a:rPr lang="en-US" sz="1600" dirty="0">
                <a:latin typeface="Bookman Old Style" pitchFamily="18" charset="0"/>
                <a:ea typeface="Calibri" pitchFamily="34" charset="0"/>
                <a:cs typeface="Times New Roman" pitchFamily="18" charset="0"/>
              </a:rPr>
              <a:t> 2013 </a:t>
            </a:r>
            <a:r>
              <a:rPr lang="el-GR" sz="1600" dirty="0">
                <a:latin typeface="Bookman Old Style" pitchFamily="18" charset="0"/>
                <a:ea typeface="Calibri" pitchFamily="34" charset="0"/>
                <a:cs typeface="Times New Roman" pitchFamily="18" charset="0"/>
              </a:rPr>
              <a:t>στα</a:t>
            </a:r>
            <a:r>
              <a:rPr lang="en-US" sz="1600" dirty="0">
                <a:latin typeface="Bookman Old Style" pitchFamily="18" charset="0"/>
                <a:ea typeface="Calibri" pitchFamily="34" charset="0"/>
                <a:cs typeface="Times New Roman" pitchFamily="18" charset="0"/>
              </a:rPr>
              <a:t> $167.6 billion </a:t>
            </a:r>
            <a:r>
              <a:rPr lang="el-GR" sz="1600" dirty="0">
                <a:latin typeface="Bookman Old Style" pitchFamily="18" charset="0"/>
                <a:ea typeface="Calibri" pitchFamily="34" charset="0"/>
                <a:cs typeface="Times New Roman" pitchFamily="18" charset="0"/>
              </a:rPr>
              <a:t>το</a:t>
            </a:r>
            <a:r>
              <a:rPr lang="en-US" sz="1600" dirty="0">
                <a:latin typeface="Bookman Old Style" pitchFamily="18" charset="0"/>
                <a:ea typeface="Calibri" pitchFamily="34" charset="0"/>
                <a:cs typeface="Times New Roman" pitchFamily="18" charset="0"/>
              </a:rPr>
              <a:t> 2018. </a:t>
            </a:r>
          </a:p>
          <a:p>
            <a:pPr algn="just" eaLnBrk="0" hangingPunct="0">
              <a:defRPr/>
            </a:pPr>
            <a:r>
              <a:rPr lang="el-GR" sz="1600" dirty="0">
                <a:latin typeface="Bookman Old Style" pitchFamily="18" charset="0"/>
                <a:ea typeface="Calibri" pitchFamily="34" charset="0"/>
                <a:cs typeface="Times New Roman" pitchFamily="18" charset="0"/>
              </a:rPr>
              <a:t>Όλες οι Εκθέσεις προεξοφλούν ότι για το 2019 θα εκδοθούν πάνω από </a:t>
            </a:r>
            <a:r>
              <a:rPr lang="en-US" sz="1600" dirty="0">
                <a:latin typeface="Bookman Old Style" pitchFamily="18" charset="0"/>
                <a:ea typeface="Calibri" pitchFamily="34" charset="0"/>
                <a:cs typeface="Times New Roman" pitchFamily="18" charset="0"/>
              </a:rPr>
              <a:t>$180 billion </a:t>
            </a:r>
            <a:r>
              <a:rPr lang="el-GR" sz="1600" dirty="0">
                <a:latin typeface="Bookman Old Style" pitchFamily="18" charset="0"/>
                <a:ea typeface="Calibri" pitchFamily="34" charset="0"/>
                <a:cs typeface="Times New Roman" pitchFamily="18" charset="0"/>
              </a:rPr>
              <a:t>δυνητικά φτάνοντας και τα </a:t>
            </a:r>
            <a:r>
              <a:rPr lang="en-US" sz="1600" dirty="0">
                <a:latin typeface="Bookman Old Style" pitchFamily="18" charset="0"/>
                <a:ea typeface="Calibri" pitchFamily="34" charset="0"/>
                <a:cs typeface="Times New Roman" pitchFamily="18" charset="0"/>
              </a:rPr>
              <a:t>$210 billion.</a:t>
            </a:r>
            <a:endParaRPr lang="en-US" sz="1600" dirty="0">
              <a:latin typeface="Bookman Old Style" pitchFamily="18" charset="0"/>
            </a:endParaRPr>
          </a:p>
        </p:txBody>
      </p:sp>
      <p:pic>
        <p:nvPicPr>
          <p:cNvPr id="13314" name="Picture 2" descr="Image result for green bonds issued 2019&quot;"/>
          <p:cNvPicPr>
            <a:picLocks noChangeAspect="1" noChangeArrowheads="1"/>
          </p:cNvPicPr>
          <p:nvPr/>
        </p:nvPicPr>
        <p:blipFill>
          <a:blip r:embed="rId4"/>
          <a:srcRect/>
          <a:stretch>
            <a:fillRect/>
          </a:stretch>
        </p:blipFill>
        <p:spPr bwMode="auto">
          <a:xfrm>
            <a:off x="1" y="2779515"/>
            <a:ext cx="9144000" cy="371018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dissolve">
                                      <p:cBhvr>
                                        <p:cTn id="7" dur="3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23 - Ορθογώνιο"/>
          <p:cNvSpPr/>
          <p:nvPr/>
        </p:nvSpPr>
        <p:spPr>
          <a:xfrm>
            <a:off x="4857750" y="5487988"/>
            <a:ext cx="4286250" cy="830262"/>
          </a:xfrm>
          <a:prstGeom prst="rect">
            <a:avLst/>
          </a:prstGeom>
        </p:spPr>
        <p:txBody>
          <a:bodyPr>
            <a:spAutoFit/>
          </a:bodyPr>
          <a:lstStyle/>
          <a:p>
            <a:pPr algn="ctr">
              <a:buFont typeface="Wingdings" pitchFamily="2" charset="2"/>
              <a:buNone/>
              <a:defRPr/>
            </a:pPr>
            <a:r>
              <a:rPr lang="en-US" sz="1600" dirty="0">
                <a:latin typeface="Bookman Old Style" pitchFamily="18" charset="0"/>
              </a:rPr>
              <a:t>Low-carbon investment needs, new bond issuance and green bond issuance. </a:t>
            </a:r>
          </a:p>
          <a:p>
            <a:pPr algn="ctr">
              <a:buFont typeface="Wingdings" pitchFamily="2" charset="2"/>
              <a:buNone/>
              <a:defRPr/>
            </a:pPr>
            <a:r>
              <a:rPr lang="en-US" sz="1600" dirty="0">
                <a:latin typeface="Bookman Old Style" pitchFamily="18" charset="0"/>
              </a:rPr>
              <a:t>Source: OECD (2017)</a:t>
            </a:r>
            <a:r>
              <a:rPr lang="el-GR" sz="1600" dirty="0">
                <a:latin typeface="Bookman Old Style" pitchFamily="18" charset="0"/>
              </a:rPr>
              <a:t>.</a:t>
            </a:r>
          </a:p>
        </p:txBody>
      </p:sp>
      <p:pic>
        <p:nvPicPr>
          <p:cNvPr id="9219" name="Picture 19" descr="C:\Eftichis_6_9_15\Research\Tasos Economidis Papandreou SartzBoG\share-of-GB-in-TB-market.gif"/>
          <p:cNvPicPr>
            <a:picLocks noChangeAspect="1" noChangeArrowheads="1"/>
          </p:cNvPicPr>
          <p:nvPr/>
        </p:nvPicPr>
        <p:blipFill>
          <a:blip r:embed="rId3"/>
          <a:srcRect/>
          <a:stretch>
            <a:fillRect/>
          </a:stretch>
        </p:blipFill>
        <p:spPr bwMode="auto">
          <a:xfrm>
            <a:off x="4857750" y="1254125"/>
            <a:ext cx="4275138" cy="4206875"/>
          </a:xfrm>
          <a:prstGeom prst="rect">
            <a:avLst/>
          </a:prstGeom>
          <a:noFill/>
          <a:ln w="9525">
            <a:noFill/>
            <a:miter lim="800000"/>
            <a:headEnd/>
            <a:tailEnd/>
          </a:ln>
        </p:spPr>
      </p:pic>
      <p:sp>
        <p:nvSpPr>
          <p:cNvPr id="8" name="1 - Τίτλος"/>
          <p:cNvSpPr txBox="1">
            <a:spLocks/>
          </p:cNvSpPr>
          <p:nvPr/>
        </p:nvSpPr>
        <p:spPr>
          <a:xfrm>
            <a:off x="260350" y="0"/>
            <a:ext cx="7935912" cy="571500"/>
          </a:xfrm>
          <a:prstGeom prst="rect">
            <a:avLst/>
          </a:prstGeom>
        </p:spPr>
        <p:txBody>
          <a:bodyPr/>
          <a:lstStyle/>
          <a:p>
            <a:pPr eaLnBrk="0" hangingPunct="0">
              <a:defRPr/>
            </a:pPr>
            <a:r>
              <a:rPr lang="el-GR" sz="3200" kern="0" dirty="0">
                <a:solidFill>
                  <a:schemeClr val="tx2"/>
                </a:solidFill>
                <a:latin typeface="Bookman Old Style" pitchFamily="18" charset="0"/>
                <a:ea typeface="+mj-ea"/>
                <a:cs typeface="+mj-cs"/>
              </a:rPr>
              <a:t>Οι προοπτικές της αγοράς </a:t>
            </a:r>
            <a:r>
              <a:rPr lang="en-US" sz="3200" kern="0" dirty="0">
                <a:solidFill>
                  <a:schemeClr val="tx2"/>
                </a:solidFill>
                <a:latin typeface="Bookman Old Style" pitchFamily="18" charset="0"/>
                <a:ea typeface="+mj-ea"/>
                <a:cs typeface="+mj-cs"/>
              </a:rPr>
              <a:t>green bonds</a:t>
            </a:r>
            <a:endParaRPr lang="el-GR" sz="3200" kern="0" dirty="0">
              <a:solidFill>
                <a:schemeClr val="tx2"/>
              </a:solidFill>
              <a:latin typeface="Bookman Old Style" pitchFamily="18" charset="0"/>
              <a:ea typeface="+mj-ea"/>
              <a:cs typeface="+mj-cs"/>
            </a:endParaRPr>
          </a:p>
        </p:txBody>
      </p:sp>
      <p:sp>
        <p:nvSpPr>
          <p:cNvPr id="9224" name="Rectangle 8"/>
          <p:cNvSpPr>
            <a:spLocks noChangeArrowheads="1"/>
          </p:cNvSpPr>
          <p:nvPr/>
        </p:nvSpPr>
        <p:spPr bwMode="auto">
          <a:xfrm>
            <a:off x="0" y="1389063"/>
            <a:ext cx="4714875" cy="4770437"/>
          </a:xfrm>
          <a:prstGeom prst="rect">
            <a:avLst/>
          </a:prstGeom>
          <a:noFill/>
          <a:ln w="9525" cap="flat" cmpd="sng">
            <a:noFill/>
            <a:prstDash val="solid"/>
            <a:miter lim="800000"/>
            <a:headEnd type="none" w="med" len="med"/>
            <a:tailEnd type="none" w="med" len="med"/>
          </a:ln>
          <a:effectLst/>
        </p:spPr>
        <p:txBody>
          <a:bodyPr anchor="ctr">
            <a:spAutoFit/>
          </a:bodyPr>
          <a:lstStyle/>
          <a:p>
            <a:pPr algn="just" eaLnBrk="0" hangingPunct="0">
              <a:defRPr/>
            </a:pPr>
            <a:r>
              <a:rPr lang="el-GR" sz="1600" dirty="0">
                <a:latin typeface="Bookman Old Style" pitchFamily="18" charset="0"/>
                <a:ea typeface="Calibri" pitchFamily="34" charset="0"/>
                <a:cs typeface="Times New Roman" pitchFamily="18" charset="0"/>
              </a:rPr>
              <a:t>Αξία των κυκλοφορούντων ομολόγων </a:t>
            </a:r>
            <a:r>
              <a:rPr lang="el-GR" sz="1600" dirty="0" err="1">
                <a:latin typeface="Bookman Old Style" pitchFamily="18" charset="0"/>
                <a:ea typeface="Calibri" pitchFamily="34" charset="0"/>
                <a:cs typeface="Times New Roman" pitchFamily="18" charset="0"/>
              </a:rPr>
              <a:t>παγκοσ</a:t>
            </a:r>
            <a:r>
              <a:rPr lang="el-GR" sz="1600" dirty="0">
                <a:latin typeface="Bookman Old Style" pitchFamily="18" charset="0"/>
                <a:ea typeface="Calibri" pitchFamily="34" charset="0"/>
                <a:cs typeface="Times New Roman" pitchFamily="18" charset="0"/>
              </a:rPr>
              <a:t>-</a:t>
            </a:r>
            <a:r>
              <a:rPr lang="el-GR" sz="1600" dirty="0" err="1">
                <a:latin typeface="Bookman Old Style" pitchFamily="18" charset="0"/>
                <a:ea typeface="Calibri" pitchFamily="34" charset="0"/>
                <a:cs typeface="Times New Roman" pitchFamily="18" charset="0"/>
              </a:rPr>
              <a:t>μίως</a:t>
            </a:r>
            <a:r>
              <a:rPr lang="el-GR" sz="1600" dirty="0">
                <a:latin typeface="Bookman Old Style" pitchFamily="18" charset="0"/>
                <a:ea typeface="Calibri" pitchFamily="34" charset="0"/>
                <a:cs typeface="Times New Roman" pitchFamily="18" charset="0"/>
              </a:rPr>
              <a:t>: </a:t>
            </a:r>
            <a:r>
              <a:rPr lang="en-US" sz="1600" dirty="0">
                <a:latin typeface="Bookman Old Style" pitchFamily="18" charset="0"/>
                <a:ea typeface="Calibri" pitchFamily="34" charset="0"/>
                <a:cs typeface="Times New Roman" pitchFamily="18" charset="0"/>
              </a:rPr>
              <a:t>$97 trillion, </a:t>
            </a:r>
            <a:r>
              <a:rPr lang="el-GR" sz="1600" dirty="0" err="1">
                <a:latin typeface="Bookman Old Style" pitchFamily="18" charset="0"/>
                <a:ea typeface="Calibri" pitchFamily="34" charset="0"/>
                <a:cs typeface="Times New Roman" pitchFamily="18" charset="0"/>
              </a:rPr>
              <a:t>νεοεκδοθέντα</a:t>
            </a:r>
            <a:r>
              <a:rPr lang="el-GR" sz="1600" dirty="0">
                <a:latin typeface="Bookman Old Style" pitchFamily="18" charset="0"/>
                <a:ea typeface="Calibri" pitchFamily="34" charset="0"/>
                <a:cs typeface="Times New Roman" pitchFamily="18" charset="0"/>
              </a:rPr>
              <a:t> ομόλογα το 2014</a:t>
            </a:r>
            <a:r>
              <a:rPr lang="en-US" sz="1600" dirty="0">
                <a:latin typeface="Bookman Old Style" pitchFamily="18" charset="0"/>
                <a:ea typeface="Calibri" pitchFamily="34" charset="0"/>
                <a:cs typeface="Times New Roman" pitchFamily="18" charset="0"/>
              </a:rPr>
              <a:t>: $19 trillion (OECD; 2017). </a:t>
            </a:r>
            <a:r>
              <a:rPr lang="el-GR" sz="1600" dirty="0" err="1">
                <a:latin typeface="Bookman Old Style" pitchFamily="18" charset="0"/>
                <a:ea typeface="Calibri" pitchFamily="34" charset="0"/>
                <a:cs typeface="Times New Roman" pitchFamily="18" charset="0"/>
              </a:rPr>
              <a:t>Νεοεκδοθέντα</a:t>
            </a:r>
            <a:r>
              <a:rPr lang="el-GR" sz="1600" dirty="0">
                <a:latin typeface="Bookman Old Style" pitchFamily="18" charset="0"/>
                <a:ea typeface="Calibri" pitchFamily="34" charset="0"/>
                <a:cs typeface="Times New Roman" pitchFamily="18" charset="0"/>
              </a:rPr>
              <a:t> πράσινα ομόλογα (</a:t>
            </a:r>
            <a:r>
              <a:rPr lang="en-US" sz="1600" dirty="0">
                <a:latin typeface="Bookman Old Style" pitchFamily="18" charset="0"/>
                <a:ea typeface="Calibri" pitchFamily="34" charset="0"/>
                <a:cs typeface="Times New Roman" pitchFamily="18" charset="0"/>
              </a:rPr>
              <a:t>green bond</a:t>
            </a:r>
            <a:r>
              <a:rPr lang="el-GR" sz="1600" dirty="0">
                <a:latin typeface="Bookman Old Style" pitchFamily="18" charset="0"/>
                <a:ea typeface="Calibri" pitchFamily="34" charset="0"/>
                <a:cs typeface="Times New Roman" pitchFamily="18" charset="0"/>
              </a:rPr>
              <a:t>)</a:t>
            </a:r>
            <a:r>
              <a:rPr lang="en-US" sz="1600" dirty="0">
                <a:latin typeface="Bookman Old Style" pitchFamily="18" charset="0"/>
                <a:ea typeface="Calibri" pitchFamily="34" charset="0"/>
                <a:cs typeface="Times New Roman" pitchFamily="18" charset="0"/>
              </a:rPr>
              <a:t> </a:t>
            </a:r>
            <a:r>
              <a:rPr lang="el-GR" sz="1600" dirty="0">
                <a:latin typeface="Bookman Old Style" pitchFamily="18" charset="0"/>
                <a:ea typeface="Calibri" pitchFamily="34" charset="0"/>
                <a:cs typeface="Times New Roman" pitchFamily="18" charset="0"/>
              </a:rPr>
              <a:t>το</a:t>
            </a:r>
            <a:r>
              <a:rPr lang="en-US" sz="1600" dirty="0">
                <a:latin typeface="Bookman Old Style" pitchFamily="18" charset="0"/>
                <a:ea typeface="Calibri" pitchFamily="34" charset="0"/>
                <a:cs typeface="Times New Roman" pitchFamily="18" charset="0"/>
              </a:rPr>
              <a:t> 2014 </a:t>
            </a:r>
            <a:r>
              <a:rPr lang="el-GR" sz="1600" dirty="0">
                <a:latin typeface="Bookman Old Style" pitchFamily="18" charset="0"/>
                <a:ea typeface="Calibri" pitchFamily="34" charset="0"/>
                <a:cs typeface="Times New Roman" pitchFamily="18" charset="0"/>
              </a:rPr>
              <a:t>χαμηλότερα από, ενώ το 2015 λίγο περισσότερα από </a:t>
            </a:r>
            <a:r>
              <a:rPr lang="en-US" sz="1600" dirty="0">
                <a:latin typeface="Bookman Old Style" pitchFamily="18" charset="0"/>
                <a:ea typeface="Calibri" pitchFamily="34" charset="0"/>
                <a:cs typeface="Times New Roman" pitchFamily="18" charset="0"/>
              </a:rPr>
              <a:t>$40 billion, </a:t>
            </a:r>
            <a:r>
              <a:rPr lang="el-GR" sz="1600" dirty="0">
                <a:latin typeface="Bookman Old Style" pitchFamily="18" charset="0"/>
                <a:ea typeface="Calibri" pitchFamily="34" charset="0"/>
                <a:cs typeface="Times New Roman" pitchFamily="18" charset="0"/>
              </a:rPr>
              <a:t>δηλαδή ένα ελάχιστο ποσοστό </a:t>
            </a:r>
            <a:r>
              <a:rPr lang="en-US" sz="1600" dirty="0">
                <a:latin typeface="Bookman Old Style" pitchFamily="18" charset="0"/>
                <a:ea typeface="Calibri" pitchFamily="34" charset="0"/>
                <a:cs typeface="Times New Roman" pitchFamily="18" charset="0"/>
              </a:rPr>
              <a:t>0.21%, </a:t>
            </a:r>
            <a:r>
              <a:rPr lang="el-GR" sz="1600" dirty="0">
                <a:latin typeface="Bookman Old Style" pitchFamily="18" charset="0"/>
                <a:ea typeface="Calibri" pitchFamily="34" charset="0"/>
                <a:cs typeface="Times New Roman" pitchFamily="18" charset="0"/>
              </a:rPr>
              <a:t>των </a:t>
            </a:r>
            <a:r>
              <a:rPr lang="el-GR" sz="1600" dirty="0" err="1">
                <a:latin typeface="Bookman Old Style" pitchFamily="18" charset="0"/>
                <a:ea typeface="Calibri" pitchFamily="34" charset="0"/>
                <a:cs typeface="Times New Roman" pitchFamily="18" charset="0"/>
              </a:rPr>
              <a:t>νεοεκδοθέντων</a:t>
            </a:r>
            <a:r>
              <a:rPr lang="el-GR" sz="1600" dirty="0">
                <a:latin typeface="Bookman Old Style" pitchFamily="18" charset="0"/>
                <a:ea typeface="Calibri" pitchFamily="34" charset="0"/>
                <a:cs typeface="Times New Roman" pitchFamily="18" charset="0"/>
              </a:rPr>
              <a:t> ομολόγων. Άλλες μελέτες εκτιμούν ότι το ποσοστό αυτό φτάνει, στο μέγιστο, το </a:t>
            </a:r>
            <a:r>
              <a:rPr lang="en-US" sz="1600" dirty="0">
                <a:latin typeface="Bookman Old Style" pitchFamily="18" charset="0"/>
                <a:ea typeface="Calibri" pitchFamily="34" charset="0"/>
                <a:cs typeface="Times New Roman" pitchFamily="18" charset="0"/>
              </a:rPr>
              <a:t>1.5% </a:t>
            </a:r>
            <a:r>
              <a:rPr lang="el-GR" sz="1600" dirty="0">
                <a:latin typeface="Bookman Old Style" pitchFamily="18" charset="0"/>
                <a:ea typeface="Calibri" pitchFamily="34" charset="0"/>
                <a:cs typeface="Times New Roman" pitchFamily="18" charset="0"/>
              </a:rPr>
              <a:t>του συνόλου των ομολόγων το </a:t>
            </a:r>
            <a:r>
              <a:rPr lang="en-US" sz="1600" dirty="0">
                <a:latin typeface="Bookman Old Style" pitchFamily="18" charset="0"/>
                <a:ea typeface="Calibri" pitchFamily="34" charset="0"/>
                <a:cs typeface="Times New Roman" pitchFamily="18" charset="0"/>
              </a:rPr>
              <a:t>2016.</a:t>
            </a:r>
          </a:p>
          <a:p>
            <a:pPr algn="just" eaLnBrk="0" hangingPunct="0">
              <a:defRPr/>
            </a:pPr>
            <a:r>
              <a:rPr lang="en-US" sz="1600" dirty="0">
                <a:latin typeface="Bookman Old Style" pitchFamily="18" charset="0"/>
                <a:ea typeface="Calibri" pitchFamily="34" charset="0"/>
                <a:cs typeface="Times New Roman" pitchFamily="18" charset="0"/>
              </a:rPr>
              <a:t> </a:t>
            </a:r>
            <a:endParaRPr lang="el-GR" sz="1600" dirty="0">
              <a:latin typeface="Bookman Old Style" pitchFamily="18" charset="0"/>
            </a:endParaRPr>
          </a:p>
          <a:p>
            <a:pPr algn="just" eaLnBrk="0" hangingPunct="0">
              <a:defRPr/>
            </a:pPr>
            <a:endParaRPr lang="en-US" sz="1600" dirty="0">
              <a:latin typeface="Bookman Old Style" pitchFamily="18" charset="0"/>
              <a:ea typeface="Calibri" pitchFamily="34" charset="0"/>
              <a:cs typeface="Times New Roman" pitchFamily="18" charset="0"/>
            </a:endParaRPr>
          </a:p>
          <a:p>
            <a:pPr algn="just" eaLnBrk="0" hangingPunct="0">
              <a:defRPr/>
            </a:pPr>
            <a:r>
              <a:rPr lang="el-GR" sz="1600" dirty="0">
                <a:latin typeface="Bookman Old Style" pitchFamily="18" charset="0"/>
                <a:ea typeface="Calibri" pitchFamily="34" charset="0"/>
                <a:cs typeface="Times New Roman" pitchFamily="18" charset="0"/>
              </a:rPr>
              <a:t>Λόγοι μεγέθυνσης της αγοράς </a:t>
            </a:r>
            <a:r>
              <a:rPr lang="en-US" sz="1600" dirty="0">
                <a:latin typeface="Bookman Old Style" pitchFamily="18" charset="0"/>
                <a:ea typeface="Calibri" pitchFamily="34" charset="0"/>
                <a:cs typeface="Times New Roman" pitchFamily="18" charset="0"/>
              </a:rPr>
              <a:t>green bond: </a:t>
            </a:r>
            <a:endParaRPr lang="el-GR" sz="1600" dirty="0">
              <a:latin typeface="Bookman Old Style" pitchFamily="18" charset="0"/>
              <a:ea typeface="Calibri" pitchFamily="34" charset="0"/>
              <a:cs typeface="Times New Roman" pitchFamily="18" charset="0"/>
            </a:endParaRPr>
          </a:p>
          <a:p>
            <a:pPr marL="342900" indent="-342900" algn="just" eaLnBrk="0" hangingPunct="0">
              <a:buFontTx/>
              <a:buAutoNum type="arabicParenBoth"/>
              <a:defRPr/>
            </a:pPr>
            <a:r>
              <a:rPr lang="el-GR" sz="1600" dirty="0">
                <a:latin typeface="Bookman Old Style" pitchFamily="18" charset="0"/>
                <a:ea typeface="Calibri" pitchFamily="34" charset="0"/>
                <a:cs typeface="Times New Roman" pitchFamily="18" charset="0"/>
              </a:rPr>
              <a:t>Χρηματοοικονομικά κίνητρα, όπως χαμηλότερος κίνδυνος, μεγαλύτερα κέρδη,</a:t>
            </a:r>
          </a:p>
          <a:p>
            <a:pPr marL="342900" indent="-342900" algn="just" eaLnBrk="0" hangingPunct="0">
              <a:buFontTx/>
              <a:buAutoNum type="arabicParenBoth"/>
              <a:defRPr/>
            </a:pPr>
            <a:r>
              <a:rPr lang="el-GR" sz="1600" dirty="0">
                <a:latin typeface="Bookman Old Style" pitchFamily="18" charset="0"/>
                <a:ea typeface="Calibri" pitchFamily="34" charset="0"/>
                <a:cs typeface="Times New Roman" pitchFamily="18" charset="0"/>
              </a:rPr>
              <a:t>Οι περιβαλλοντικά φιλικές προτιμήσεις των επενδυτών</a:t>
            </a:r>
            <a:r>
              <a:rPr lang="en-US" sz="1600" dirty="0">
                <a:latin typeface="Bookman Old Style" pitchFamily="18" charset="0"/>
                <a:ea typeface="Calibri" pitchFamily="34" charset="0"/>
                <a:cs typeface="Times New Roman" pitchFamily="18" charset="0"/>
              </a:rPr>
              <a:t>. </a:t>
            </a:r>
          </a:p>
          <a:p>
            <a:pPr algn="just" eaLnBrk="0" hangingPunct="0">
              <a:defRPr/>
            </a:pPr>
            <a:endParaRPr lang="en-US" sz="1600" dirty="0">
              <a:latin typeface="Bookman Old Style" pitchFamily="18" charset="0"/>
              <a:cs typeface="Times New Roman" pitchFamily="18" charset="0"/>
            </a:endParaRPr>
          </a:p>
          <a:p>
            <a:pPr algn="just" eaLnBrk="0" hangingPunct="0">
              <a:defRPr/>
            </a:pPr>
            <a:endParaRPr lang="en-US" sz="1600" dirty="0">
              <a:latin typeface="Bookman Old Style" pitchFamily="18"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3 - Θέση περιεχομένου"/>
          <p:cNvSpPr txBox="1">
            <a:spLocks/>
          </p:cNvSpPr>
          <p:nvPr/>
        </p:nvSpPr>
        <p:spPr bwMode="auto">
          <a:xfrm>
            <a:off x="0" y="1571625"/>
            <a:ext cx="9144000" cy="1285875"/>
          </a:xfrm>
          <a:prstGeom prst="rect">
            <a:avLst/>
          </a:prstGeom>
          <a:noFill/>
          <a:ln w="9525">
            <a:noFill/>
            <a:miter lim="800000"/>
            <a:headEnd/>
            <a:tailEnd/>
          </a:ln>
        </p:spPr>
        <p:txBody>
          <a:bodyPr/>
          <a:lstStyle/>
          <a:p>
            <a:pPr>
              <a:defRPr/>
            </a:pPr>
            <a:r>
              <a:rPr lang="en-US" sz="1600" b="1" i="1" dirty="0">
                <a:solidFill>
                  <a:schemeClr val="accent5">
                    <a:lumMod val="10000"/>
                  </a:schemeClr>
                </a:solidFill>
                <a:latin typeface="Bookman Old Style" pitchFamily="18" charset="0"/>
              </a:rPr>
              <a:t>GB </a:t>
            </a:r>
            <a:r>
              <a:rPr lang="el-GR" sz="1600" b="1" i="1" dirty="0">
                <a:solidFill>
                  <a:schemeClr val="accent5">
                    <a:lumMod val="10000"/>
                  </a:schemeClr>
                </a:solidFill>
                <a:latin typeface="Bookman Old Style" pitchFamily="18" charset="0"/>
              </a:rPr>
              <a:t>προσφορά</a:t>
            </a:r>
            <a:r>
              <a:rPr lang="en-US" sz="1600" dirty="0">
                <a:latin typeface="Bookman Old Style" pitchFamily="18" charset="0"/>
              </a:rPr>
              <a:t>: </a:t>
            </a:r>
            <a:r>
              <a:rPr lang="el-GR" sz="1600" dirty="0">
                <a:latin typeface="Bookman Old Style" pitchFamily="18" charset="0"/>
              </a:rPr>
              <a:t>η έκδοση </a:t>
            </a:r>
            <a:r>
              <a:rPr lang="en-US" sz="1600" dirty="0">
                <a:latin typeface="Bookman Old Style" pitchFamily="18" charset="0"/>
              </a:rPr>
              <a:t>GB </a:t>
            </a:r>
            <a:r>
              <a:rPr lang="el-GR" sz="1600" dirty="0">
                <a:latin typeface="Bookman Old Style" pitchFamily="18" charset="0"/>
              </a:rPr>
              <a:t>είναι πιο ακριβή</a:t>
            </a:r>
            <a:r>
              <a:rPr lang="en-US" sz="1600" dirty="0">
                <a:latin typeface="Bookman Old Style" pitchFamily="18" charset="0"/>
              </a:rPr>
              <a:t>, </a:t>
            </a:r>
            <a:r>
              <a:rPr lang="el-GR" sz="1600" dirty="0">
                <a:latin typeface="Bookman Old Style" pitchFamily="18" charset="0"/>
              </a:rPr>
              <a:t>κυρίως εξαιτίας του επιπρόσθετου κόστους πιστοποίησης, τακτικών αναφορών και εκθέσεων, τήρησης διαφορετικών λογαριασμών, κλπ.</a:t>
            </a:r>
            <a:endParaRPr lang="en-US" sz="1600" dirty="0">
              <a:latin typeface="Bookman Old Style" pitchFamily="18" charset="0"/>
            </a:endParaRPr>
          </a:p>
          <a:p>
            <a:pPr>
              <a:defRPr/>
            </a:pPr>
            <a:r>
              <a:rPr lang="en-US" sz="1600" b="1" dirty="0">
                <a:solidFill>
                  <a:schemeClr val="accent5">
                    <a:lumMod val="10000"/>
                  </a:schemeClr>
                </a:solidFill>
                <a:latin typeface="Bookman Old Style" pitchFamily="18" charset="0"/>
              </a:rPr>
              <a:t>GB </a:t>
            </a:r>
            <a:r>
              <a:rPr lang="el-GR" sz="1600" b="1" dirty="0">
                <a:solidFill>
                  <a:schemeClr val="accent5">
                    <a:lumMod val="10000"/>
                  </a:schemeClr>
                </a:solidFill>
                <a:latin typeface="Bookman Old Style" pitchFamily="18" charset="0"/>
              </a:rPr>
              <a:t>ζήτηση</a:t>
            </a:r>
            <a:r>
              <a:rPr lang="en-US" sz="1600" dirty="0">
                <a:latin typeface="Bookman Old Style" pitchFamily="18" charset="0"/>
              </a:rPr>
              <a:t>: </a:t>
            </a:r>
            <a:r>
              <a:rPr lang="el-GR" sz="1600" dirty="0">
                <a:latin typeface="Bookman Old Style" pitchFamily="18" charset="0"/>
              </a:rPr>
              <a:t>το ερώτημα είναι αν τα </a:t>
            </a:r>
            <a:r>
              <a:rPr lang="en-US" sz="1600" dirty="0">
                <a:latin typeface="Bookman Old Style" pitchFamily="18" charset="0"/>
              </a:rPr>
              <a:t>GBs </a:t>
            </a:r>
            <a:r>
              <a:rPr lang="el-GR" sz="1600" dirty="0">
                <a:latin typeface="Bookman Old Style" pitchFamily="18" charset="0"/>
              </a:rPr>
              <a:t>δίνουν </a:t>
            </a:r>
            <a:r>
              <a:rPr lang="en-US" sz="1600" dirty="0">
                <a:latin typeface="Bookman Old Style" pitchFamily="18" charset="0"/>
              </a:rPr>
              <a:t>"price premium“ (</a:t>
            </a:r>
            <a:r>
              <a:rPr lang="el-GR" sz="1600" dirty="0">
                <a:latin typeface="Bookman Old Style" pitchFamily="18" charset="0"/>
              </a:rPr>
              <a:t>δηλ., αν οι επενδυτές δέχονται χαμηλότερες επιδόσεις από ένα </a:t>
            </a:r>
            <a:r>
              <a:rPr lang="en-US" sz="1600" dirty="0">
                <a:latin typeface="Bookman Old Style" pitchFamily="18" charset="0"/>
              </a:rPr>
              <a:t>green </a:t>
            </a:r>
            <a:r>
              <a:rPr lang="el-GR" sz="1600" dirty="0">
                <a:latin typeface="Bookman Old Style" pitchFamily="18" charset="0"/>
              </a:rPr>
              <a:t>σε σχέση με ένα κανονικό ομόλογο</a:t>
            </a:r>
            <a:r>
              <a:rPr lang="en-US" sz="1600" dirty="0">
                <a:latin typeface="Bookman Old Style" pitchFamily="18" charset="0"/>
              </a:rPr>
              <a:t>)</a:t>
            </a:r>
            <a:r>
              <a:rPr lang="el-GR" sz="1600" dirty="0">
                <a:latin typeface="Bookman Old Style" pitchFamily="18" charset="0"/>
              </a:rPr>
              <a:t>.</a:t>
            </a:r>
            <a:r>
              <a:rPr lang="en-US" sz="1600" dirty="0">
                <a:latin typeface="Bookman Old Style" pitchFamily="18" charset="0"/>
              </a:rPr>
              <a:t> </a:t>
            </a:r>
            <a:r>
              <a:rPr lang="el-GR" sz="1600" dirty="0">
                <a:latin typeface="Bookman Old Style" pitchFamily="18" charset="0"/>
              </a:rPr>
              <a:t>Διάφορες μελέτες εκτιμούν την διαφορά αυτή από μηδέν, σε</a:t>
            </a:r>
            <a:r>
              <a:rPr lang="en-US" sz="1600" dirty="0">
                <a:latin typeface="Bookman Old Style" pitchFamily="18" charset="0"/>
              </a:rPr>
              <a:t> 2 </a:t>
            </a:r>
            <a:r>
              <a:rPr lang="el-GR" sz="1600" dirty="0">
                <a:latin typeface="Bookman Old Style" pitchFamily="18" charset="0"/>
              </a:rPr>
              <a:t>και έως </a:t>
            </a:r>
            <a:r>
              <a:rPr lang="en-US" sz="1600" dirty="0">
                <a:latin typeface="Bookman Old Style" pitchFamily="18" charset="0"/>
              </a:rPr>
              <a:t>10 </a:t>
            </a:r>
            <a:r>
              <a:rPr lang="el-GR" sz="1600" dirty="0">
                <a:latin typeface="Bookman Old Style" pitchFamily="18" charset="0"/>
              </a:rPr>
              <a:t>μονάδες βάσης</a:t>
            </a:r>
            <a:r>
              <a:rPr lang="en-US" sz="1600" dirty="0">
                <a:latin typeface="Bookman Old Style" pitchFamily="18" charset="0"/>
              </a:rPr>
              <a:t>.</a:t>
            </a:r>
          </a:p>
          <a:p>
            <a:pPr>
              <a:defRPr/>
            </a:pPr>
            <a:endParaRPr lang="el-GR" sz="1600" dirty="0">
              <a:latin typeface="Bookman Old Style" pitchFamily="18" charset="0"/>
            </a:endParaRPr>
          </a:p>
        </p:txBody>
      </p:sp>
      <p:pic>
        <p:nvPicPr>
          <p:cNvPr id="12307" name="Picture 19" descr="Image result for green financing"/>
          <p:cNvPicPr>
            <a:picLocks noChangeAspect="1" noChangeArrowheads="1"/>
          </p:cNvPicPr>
          <p:nvPr/>
        </p:nvPicPr>
        <p:blipFill>
          <a:blip r:embed="rId3"/>
          <a:srcRect/>
          <a:stretch>
            <a:fillRect/>
          </a:stretch>
        </p:blipFill>
        <p:spPr bwMode="auto">
          <a:xfrm>
            <a:off x="0" y="3606800"/>
            <a:ext cx="9144000" cy="2867025"/>
          </a:xfrm>
          <a:prstGeom prst="rect">
            <a:avLst/>
          </a:prstGeom>
          <a:noFill/>
          <a:ln w="9525">
            <a:noFill/>
            <a:miter lim="800000"/>
            <a:headEnd/>
            <a:tailEnd/>
          </a:ln>
        </p:spPr>
      </p:pic>
      <p:sp>
        <p:nvSpPr>
          <p:cNvPr id="26" name="25 - Ορθογώνιο"/>
          <p:cNvSpPr/>
          <p:nvPr/>
        </p:nvSpPr>
        <p:spPr>
          <a:xfrm>
            <a:off x="0" y="3176588"/>
            <a:ext cx="9001125" cy="1323975"/>
          </a:xfrm>
          <a:prstGeom prst="rect">
            <a:avLst/>
          </a:prstGeom>
        </p:spPr>
        <p:txBody>
          <a:bodyPr>
            <a:spAutoFit/>
          </a:bodyPr>
          <a:lstStyle/>
          <a:p>
            <a:pPr>
              <a:defRPr/>
            </a:pPr>
            <a:r>
              <a:rPr lang="el-GR" sz="1600" dirty="0">
                <a:latin typeface="Bookman Old Style" pitchFamily="18" charset="0"/>
              </a:rPr>
              <a:t>Η πιο σημαντική πρόκληση είναι η γεφύρωση της ασυμμετρίας πληροφόρησης μεταξύ των εκδοτών και των επενδυτών</a:t>
            </a:r>
            <a:r>
              <a:rPr lang="en-US" sz="1600" dirty="0">
                <a:latin typeface="Bookman Old Style" pitchFamily="18" charset="0"/>
              </a:rPr>
              <a:t>. </a:t>
            </a:r>
            <a:r>
              <a:rPr lang="el-GR" sz="1600" dirty="0">
                <a:latin typeface="Bookman Old Style" pitchFamily="18" charset="0"/>
              </a:rPr>
              <a:t>Η δημιουργία διάφανων πράσινων κριτηρίων και διαδικασιών ελέγχου, αφ’ ενός θα μειώσει το κόστος των εκδοτών για πιστοποίηση και συνεχή επικοινωνία πληροφοριών και αφ’ ετέρου θα δώσει στους επενδυτές την απαραίτητη εξασφάλιση των πράσινων χαρακτηριστικών των επενδύσεών τους. </a:t>
            </a:r>
          </a:p>
        </p:txBody>
      </p:sp>
      <p:sp>
        <p:nvSpPr>
          <p:cNvPr id="29" name="13 - Θέση περιεχομένου"/>
          <p:cNvSpPr txBox="1">
            <a:spLocks/>
          </p:cNvSpPr>
          <p:nvPr/>
        </p:nvSpPr>
        <p:spPr bwMode="auto">
          <a:xfrm>
            <a:off x="0" y="1214438"/>
            <a:ext cx="8929688" cy="642937"/>
          </a:xfrm>
          <a:prstGeom prst="rect">
            <a:avLst/>
          </a:prstGeom>
          <a:noFill/>
          <a:ln w="9525">
            <a:noFill/>
            <a:miter lim="800000"/>
            <a:headEnd/>
            <a:tailEnd/>
          </a:ln>
        </p:spPr>
        <p:txBody>
          <a:bodyPr/>
          <a:lstStyle/>
          <a:p>
            <a:pPr eaLnBrk="0" hangingPunct="0">
              <a:spcBef>
                <a:spcPct val="20000"/>
              </a:spcBef>
              <a:buClr>
                <a:schemeClr val="folHlink"/>
              </a:buClr>
              <a:buSzPct val="60000"/>
              <a:buFont typeface="Wingdings" pitchFamily="2" charset="2"/>
              <a:buNone/>
              <a:defRPr/>
            </a:pPr>
            <a:r>
              <a:rPr lang="el-GR" sz="2000" kern="0" dirty="0">
                <a:solidFill>
                  <a:srgbClr val="002060"/>
                </a:solidFill>
                <a:latin typeface="Bookman Old Style" pitchFamily="18" charset="0"/>
              </a:rPr>
              <a:t>Επιδόσεις:</a:t>
            </a:r>
          </a:p>
        </p:txBody>
      </p:sp>
      <p:sp>
        <p:nvSpPr>
          <p:cNvPr id="14" name="1 - Τίτλος"/>
          <p:cNvSpPr txBox="1">
            <a:spLocks/>
          </p:cNvSpPr>
          <p:nvPr/>
        </p:nvSpPr>
        <p:spPr>
          <a:xfrm>
            <a:off x="260350" y="0"/>
            <a:ext cx="9026525" cy="571500"/>
          </a:xfrm>
          <a:prstGeom prst="rect">
            <a:avLst/>
          </a:prstGeom>
        </p:spPr>
        <p:txBody>
          <a:bodyPr/>
          <a:lstStyle/>
          <a:p>
            <a:pPr eaLnBrk="0" hangingPunct="0">
              <a:defRPr/>
            </a:pPr>
            <a:r>
              <a:rPr lang="el-GR" sz="2800" kern="0" dirty="0">
                <a:solidFill>
                  <a:schemeClr val="tx2"/>
                </a:solidFill>
                <a:latin typeface="Bookman Old Style" pitchFamily="18" charset="0"/>
                <a:ea typeface="+mj-ea"/>
                <a:cs typeface="+mj-cs"/>
              </a:rPr>
              <a:t>Επιδόσεις και προκλήσεις της αγοράς </a:t>
            </a:r>
            <a:r>
              <a:rPr lang="el-GR" sz="2800" kern="0" dirty="0" smtClean="0">
                <a:solidFill>
                  <a:schemeClr val="tx2"/>
                </a:solidFill>
                <a:latin typeface="Bookman Old Style" pitchFamily="18" charset="0"/>
                <a:ea typeface="+mj-ea"/>
                <a:cs typeface="+mj-cs"/>
              </a:rPr>
              <a:t/>
            </a:r>
            <a:br>
              <a:rPr lang="el-GR" sz="2800" kern="0" dirty="0" smtClean="0">
                <a:solidFill>
                  <a:schemeClr val="tx2"/>
                </a:solidFill>
                <a:latin typeface="Bookman Old Style" pitchFamily="18" charset="0"/>
                <a:ea typeface="+mj-ea"/>
                <a:cs typeface="+mj-cs"/>
              </a:rPr>
            </a:br>
            <a:r>
              <a:rPr lang="en-US" sz="2800" kern="0" dirty="0" smtClean="0">
                <a:solidFill>
                  <a:schemeClr val="tx2"/>
                </a:solidFill>
                <a:latin typeface="Bookman Old Style" pitchFamily="18" charset="0"/>
                <a:ea typeface="+mj-ea"/>
                <a:cs typeface="+mj-cs"/>
              </a:rPr>
              <a:t>green </a:t>
            </a:r>
            <a:r>
              <a:rPr lang="en-US" sz="2800" kern="0" dirty="0">
                <a:solidFill>
                  <a:schemeClr val="tx2"/>
                </a:solidFill>
                <a:latin typeface="Bookman Old Style" pitchFamily="18" charset="0"/>
                <a:ea typeface="+mj-ea"/>
                <a:cs typeface="+mj-cs"/>
              </a:rPr>
              <a:t>bonds</a:t>
            </a:r>
            <a:endParaRPr lang="el-GR" sz="2800" kern="0" dirty="0">
              <a:solidFill>
                <a:schemeClr val="tx2"/>
              </a:solidFill>
              <a:latin typeface="Bookman Old Style" pitchFamily="18" charset="0"/>
              <a:ea typeface="+mj-ea"/>
              <a:cs typeface="+mj-cs"/>
            </a:endParaRPr>
          </a:p>
        </p:txBody>
      </p:sp>
      <p:sp>
        <p:nvSpPr>
          <p:cNvPr id="15" name="13 - Θέση περιεχομένου"/>
          <p:cNvSpPr txBox="1">
            <a:spLocks/>
          </p:cNvSpPr>
          <p:nvPr/>
        </p:nvSpPr>
        <p:spPr bwMode="auto">
          <a:xfrm>
            <a:off x="0" y="2857500"/>
            <a:ext cx="8929688" cy="642938"/>
          </a:xfrm>
          <a:prstGeom prst="rect">
            <a:avLst/>
          </a:prstGeom>
          <a:noFill/>
          <a:ln w="9525">
            <a:noFill/>
            <a:miter lim="800000"/>
            <a:headEnd/>
            <a:tailEnd/>
          </a:ln>
        </p:spPr>
        <p:txBody>
          <a:bodyPr/>
          <a:lstStyle/>
          <a:p>
            <a:pPr eaLnBrk="0" hangingPunct="0">
              <a:spcBef>
                <a:spcPct val="20000"/>
              </a:spcBef>
              <a:buClr>
                <a:schemeClr val="folHlink"/>
              </a:buClr>
              <a:buSzPct val="60000"/>
              <a:buFont typeface="Wingdings" pitchFamily="2" charset="2"/>
              <a:buNone/>
              <a:defRPr/>
            </a:pPr>
            <a:r>
              <a:rPr lang="el-GR" sz="2000" kern="0" dirty="0">
                <a:solidFill>
                  <a:srgbClr val="002060"/>
                </a:solidFill>
                <a:latin typeface="Bookman Old Style" pitchFamily="18" charset="0"/>
              </a:rPr>
              <a:t>Προκλήσεις</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499"/>
                                          </p:stCondLst>
                                        </p:cTn>
                                        <p:tgtEl>
                                          <p:spTgt spid="29"/>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500"/>
                                  </p:stCondLst>
                                  <p:childTnLst>
                                    <p:set>
                                      <p:cBhvr>
                                        <p:cTn id="9" dur="1" fill="hold">
                                          <p:stCondLst>
                                            <p:cond delay="499"/>
                                          </p:stCondLst>
                                        </p:cTn>
                                        <p:tgtEl>
                                          <p:spTgt spid="12"/>
                                        </p:tgtEl>
                                        <p:attrNameLst>
                                          <p:attrName>style.visibility</p:attrName>
                                        </p:attrNameLst>
                                      </p:cBhvr>
                                      <p:to>
                                        <p:strVal val="visible"/>
                                      </p:to>
                                    </p:set>
                                  </p:childTnLst>
                                </p:cTn>
                              </p:par>
                            </p:childTnLst>
                          </p:cTn>
                        </p:par>
                        <p:par>
                          <p:cTn id="10" fill="hold">
                            <p:stCondLst>
                              <p:cond delay="2000"/>
                            </p:stCondLst>
                            <p:childTnLst>
                              <p:par>
                                <p:cTn id="11" presetID="22" presetClass="entr" presetSubtype="8" fill="hold" nodeType="afterEffect">
                                  <p:stCondLst>
                                    <p:cond delay="1000"/>
                                  </p:stCondLst>
                                  <p:childTnLst>
                                    <p:set>
                                      <p:cBhvr>
                                        <p:cTn id="12" dur="1" fill="hold">
                                          <p:stCondLst>
                                            <p:cond delay="0"/>
                                          </p:stCondLst>
                                        </p:cTn>
                                        <p:tgtEl>
                                          <p:spTgt spid="12307"/>
                                        </p:tgtEl>
                                        <p:attrNameLst>
                                          <p:attrName>style.visibility</p:attrName>
                                        </p:attrNameLst>
                                      </p:cBhvr>
                                      <p:to>
                                        <p:strVal val="visible"/>
                                      </p:to>
                                    </p:set>
                                    <p:animEffect transition="in" filter="wipe(left)">
                                      <p:cBhvr>
                                        <p:cTn id="13" dur="3000"/>
                                        <p:tgtEl>
                                          <p:spTgt spid="1230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15"/>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50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26" grpId="0"/>
      <p:bldP spid="29" grpId="0" autoUpdateAnimBg="0"/>
      <p:bldP spid="1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Related image"/>
          <p:cNvPicPr>
            <a:picLocks noChangeAspect="1" noChangeArrowheads="1"/>
          </p:cNvPicPr>
          <p:nvPr/>
        </p:nvPicPr>
        <p:blipFill>
          <a:blip r:embed="rId3"/>
          <a:srcRect t="20462" b="23199"/>
          <a:stretch>
            <a:fillRect/>
          </a:stretch>
        </p:blipFill>
        <p:spPr bwMode="auto">
          <a:xfrm>
            <a:off x="1214438" y="571500"/>
            <a:ext cx="3214687" cy="1214438"/>
          </a:xfrm>
          <a:prstGeom prst="rect">
            <a:avLst/>
          </a:prstGeom>
          <a:noFill/>
          <a:ln w="9525">
            <a:noFill/>
            <a:miter lim="800000"/>
            <a:headEnd/>
            <a:tailEnd/>
          </a:ln>
        </p:spPr>
      </p:pic>
      <p:pic>
        <p:nvPicPr>
          <p:cNvPr id="11270" name="Picture 2" descr="Image result for green bonds"/>
          <p:cNvPicPr>
            <a:picLocks noChangeAspect="1" noChangeArrowheads="1"/>
          </p:cNvPicPr>
          <p:nvPr/>
        </p:nvPicPr>
        <p:blipFill>
          <a:blip r:embed="rId4"/>
          <a:srcRect/>
          <a:stretch>
            <a:fillRect/>
          </a:stretch>
        </p:blipFill>
        <p:spPr bwMode="auto">
          <a:xfrm>
            <a:off x="7623175" y="0"/>
            <a:ext cx="1520825" cy="2714625"/>
          </a:xfrm>
          <a:prstGeom prst="rect">
            <a:avLst/>
          </a:prstGeom>
          <a:noFill/>
          <a:ln w="9525">
            <a:noFill/>
            <a:miter lim="800000"/>
            <a:headEnd/>
            <a:tailEnd/>
          </a:ln>
        </p:spPr>
      </p:pic>
      <p:pic>
        <p:nvPicPr>
          <p:cNvPr id="11271" name="Picture 4" descr="Related image"/>
          <p:cNvPicPr>
            <a:picLocks noChangeAspect="1" noChangeArrowheads="1"/>
          </p:cNvPicPr>
          <p:nvPr/>
        </p:nvPicPr>
        <p:blipFill>
          <a:blip r:embed="rId5"/>
          <a:srcRect/>
          <a:stretch>
            <a:fillRect/>
          </a:stretch>
        </p:blipFill>
        <p:spPr bwMode="auto">
          <a:xfrm>
            <a:off x="0" y="5000625"/>
            <a:ext cx="2212975" cy="1428750"/>
          </a:xfrm>
          <a:prstGeom prst="rect">
            <a:avLst/>
          </a:prstGeom>
          <a:noFill/>
          <a:ln w="9525">
            <a:noFill/>
            <a:miter lim="800000"/>
            <a:headEnd/>
            <a:tailEnd/>
          </a:ln>
        </p:spPr>
      </p:pic>
      <p:sp>
        <p:nvSpPr>
          <p:cNvPr id="12" name="13 - Θέση περιεχομένου"/>
          <p:cNvSpPr txBox="1">
            <a:spLocks/>
          </p:cNvSpPr>
          <p:nvPr/>
        </p:nvSpPr>
        <p:spPr bwMode="auto">
          <a:xfrm>
            <a:off x="0" y="1785938"/>
            <a:ext cx="9144000" cy="2071687"/>
          </a:xfrm>
          <a:prstGeom prst="rect">
            <a:avLst/>
          </a:prstGeom>
          <a:noFill/>
          <a:ln w="9525">
            <a:noFill/>
            <a:miter lim="800000"/>
            <a:headEnd/>
            <a:tailEnd/>
          </a:ln>
        </p:spPr>
        <p:txBody>
          <a:bodyPr/>
          <a:lstStyle/>
          <a:p>
            <a:pPr>
              <a:defRPr/>
            </a:pPr>
            <a:r>
              <a:rPr lang="el-GR" sz="1600" dirty="0">
                <a:latin typeface="Bookman Old Style" pitchFamily="18" charset="0"/>
              </a:rPr>
              <a:t>Πρόσφατες </a:t>
            </a:r>
            <a:r>
              <a:rPr lang="el-GR" sz="1600" dirty="0" smtClean="0">
                <a:latin typeface="Bookman Old Style" pitchFamily="18" charset="0"/>
              </a:rPr>
              <a:t>εξελίξεις</a:t>
            </a:r>
            <a:r>
              <a:rPr lang="en-US" sz="1600" dirty="0" smtClean="0">
                <a:latin typeface="Bookman Old Style" pitchFamily="18" charset="0"/>
              </a:rPr>
              <a:t>: </a:t>
            </a:r>
            <a:r>
              <a:rPr lang="en-US" sz="1600" dirty="0">
                <a:latin typeface="Bookman Old Style" pitchFamily="18" charset="0"/>
              </a:rPr>
              <a:t>The EU Technical Expert Group (TEG) on Sustainable</a:t>
            </a:r>
            <a:br>
              <a:rPr lang="en-US" sz="1600" dirty="0">
                <a:latin typeface="Bookman Old Style" pitchFamily="18" charset="0"/>
              </a:rPr>
            </a:br>
            <a:r>
              <a:rPr lang="en-US" sz="1600" dirty="0">
                <a:latin typeface="Bookman Old Style" pitchFamily="18" charset="0"/>
              </a:rPr>
              <a:t>Finance moves fast, China continues, Mexico, Morocco, Nigeria and ASEAN</a:t>
            </a:r>
            <a:br>
              <a:rPr lang="en-US" sz="1600" dirty="0">
                <a:latin typeface="Bookman Old Style" pitchFamily="18" charset="0"/>
              </a:rPr>
            </a:br>
            <a:r>
              <a:rPr lang="en-US" sz="1600" dirty="0">
                <a:latin typeface="Bookman Old Style" pitchFamily="18" charset="0"/>
              </a:rPr>
              <a:t>have introduced green bond guidelines. The UK’s Green Finance Taskforce </a:t>
            </a:r>
            <a:br>
              <a:rPr lang="en-US" sz="1600" dirty="0">
                <a:latin typeface="Bookman Old Style" pitchFamily="18" charset="0"/>
              </a:rPr>
            </a:br>
            <a:r>
              <a:rPr lang="en-US" sz="1600" dirty="0">
                <a:latin typeface="Bookman Old Style" pitchFamily="18" charset="0"/>
              </a:rPr>
              <a:t>recommended making London green finance hub. The Expert Panel on Green Finance in Canada has released an Interim Report and soon the Final Report. In Australia, investor and ESG groups have formed a Sustainable Finance taskforce, the central bank-led Network for Greening the Financial System delivers its first report in April 2019. </a:t>
            </a:r>
            <a:endParaRPr lang="el-GR" sz="1600" dirty="0">
              <a:latin typeface="Bookman Old Style" pitchFamily="18" charset="0"/>
            </a:endParaRPr>
          </a:p>
        </p:txBody>
      </p:sp>
      <p:sp>
        <p:nvSpPr>
          <p:cNvPr id="26" name="25 - Ορθογώνιο"/>
          <p:cNvSpPr/>
          <p:nvPr/>
        </p:nvSpPr>
        <p:spPr>
          <a:xfrm>
            <a:off x="38100" y="3695700"/>
            <a:ext cx="9001125" cy="3046413"/>
          </a:xfrm>
          <a:prstGeom prst="rect">
            <a:avLst/>
          </a:prstGeom>
        </p:spPr>
        <p:txBody>
          <a:bodyPr>
            <a:spAutoFit/>
          </a:bodyPr>
          <a:lstStyle/>
          <a:p>
            <a:pPr>
              <a:defRPr/>
            </a:pPr>
            <a:r>
              <a:rPr lang="el-GR" sz="1600" dirty="0">
                <a:latin typeface="Bookman Old Style" pitchFamily="18" charset="0"/>
              </a:rPr>
              <a:t>Οι </a:t>
            </a:r>
            <a:r>
              <a:rPr lang="en-US" sz="1600" dirty="0">
                <a:latin typeface="Bookman Old Style" pitchFamily="18" charset="0"/>
              </a:rPr>
              <a:t>200 </a:t>
            </a:r>
            <a:r>
              <a:rPr lang="el-GR" sz="1600" dirty="0">
                <a:latin typeface="Bookman Old Style" pitchFamily="18" charset="0"/>
              </a:rPr>
              <a:t>μεγαλύτερες Τράπεζες παγκοσμίως δεν πρέπει να περιμένουν το τέλειο ρυθμιστικό πλαίσιο πριν να προχωρήσουν στην έκδοση </a:t>
            </a:r>
            <a:r>
              <a:rPr lang="en-US" sz="1600" dirty="0">
                <a:latin typeface="Bookman Old Style" pitchFamily="18" charset="0"/>
              </a:rPr>
              <a:t>green product. </a:t>
            </a:r>
            <a:r>
              <a:rPr lang="el-GR" sz="1600" dirty="0">
                <a:latin typeface="Bookman Old Style" pitchFamily="18" charset="0"/>
              </a:rPr>
              <a:t>Η μεγαλύτερη παγκοσμίως Τράπεζα, </a:t>
            </a:r>
            <a:r>
              <a:rPr lang="en-US" sz="1600" dirty="0">
                <a:latin typeface="Bookman Old Style" pitchFamily="18" charset="0"/>
              </a:rPr>
              <a:t>Industrial &amp; Commercial Bank of China (ICBC) </a:t>
            </a:r>
            <a:r>
              <a:rPr lang="el-GR" sz="1600" dirty="0">
                <a:latin typeface="Bookman Old Style" pitchFamily="18" charset="0"/>
              </a:rPr>
              <a:t>και τα άλλα μέλη της</a:t>
            </a:r>
            <a:r>
              <a:rPr lang="en-US" sz="1600" dirty="0">
                <a:latin typeface="Bookman Old Style" pitchFamily="18" charset="0"/>
              </a:rPr>
              <a:t>, Bank of China, Industrial Bank of China </a:t>
            </a:r>
            <a:r>
              <a:rPr lang="el-GR" sz="1600" dirty="0">
                <a:latin typeface="Bookman Old Style" pitchFamily="18" charset="0"/>
              </a:rPr>
              <a:t>και</a:t>
            </a:r>
            <a:r>
              <a:rPr lang="en-US" sz="1600" dirty="0">
                <a:latin typeface="Bookman Old Style" pitchFamily="18" charset="0"/>
              </a:rPr>
              <a:t> Construction Bank of China, </a:t>
            </a:r>
            <a:r>
              <a:rPr lang="el-GR" sz="1600" dirty="0">
                <a:latin typeface="Bookman Old Style" pitchFamily="18" charset="0"/>
              </a:rPr>
              <a:t>έχουν όλες </a:t>
            </a:r>
            <a:r>
              <a:rPr lang="el-GR" sz="1600" dirty="0" smtClean="0">
                <a:latin typeface="Bookman Old Style" pitchFamily="18" charset="0"/>
              </a:rPr>
              <a:t>εκδώσει </a:t>
            </a:r>
            <a:r>
              <a:rPr lang="en-US" sz="1600" dirty="0">
                <a:latin typeface="Bookman Old Style" pitchFamily="18" charset="0"/>
              </a:rPr>
              <a:t>Climate Bonds Certified green bonds, </a:t>
            </a:r>
            <a:r>
              <a:rPr lang="el-GR" sz="1600" dirty="0">
                <a:latin typeface="Bookman Old Style" pitchFamily="18" charset="0"/>
              </a:rPr>
              <a:t>καθώς επίσης και άλλες </a:t>
            </a:r>
            <a:r>
              <a:rPr lang="en-US" sz="1600" dirty="0">
                <a:latin typeface="Bookman Old Style" pitchFamily="18" charset="0"/>
              </a:rPr>
              <a:t>100 </a:t>
            </a:r>
            <a:r>
              <a:rPr lang="el-GR" sz="1600" dirty="0">
                <a:latin typeface="Bookman Old Style" pitchFamily="18" charset="0"/>
              </a:rPr>
              <a:t>μεγάλες Τράπεζες σε</a:t>
            </a:r>
          </a:p>
          <a:p>
            <a:pPr>
              <a:defRPr/>
            </a:pPr>
            <a:r>
              <a:rPr lang="el-GR" sz="1600" dirty="0">
                <a:latin typeface="Bookman Old Style" pitchFamily="18" charset="0"/>
              </a:rPr>
              <a:t>	          </a:t>
            </a:r>
            <a:r>
              <a:rPr lang="el-GR" sz="1600" dirty="0" smtClean="0">
                <a:latin typeface="Bookman Old Style" pitchFamily="18" charset="0"/>
              </a:rPr>
              <a:t>           Ευρώπη</a:t>
            </a:r>
            <a:r>
              <a:rPr lang="el-GR" sz="1600" dirty="0">
                <a:latin typeface="Bookman Old Style" pitchFamily="18" charset="0"/>
              </a:rPr>
              <a:t>, Καναδά και Αυστραλία</a:t>
            </a:r>
            <a:r>
              <a:rPr lang="en-US" sz="1600" dirty="0">
                <a:latin typeface="Bookman Old Style" pitchFamily="18" charset="0"/>
              </a:rPr>
              <a:t>. </a:t>
            </a:r>
            <a:endParaRPr lang="el-GR" sz="1600" dirty="0">
              <a:latin typeface="Bookman Old Style" pitchFamily="18" charset="0"/>
            </a:endParaRPr>
          </a:p>
          <a:p>
            <a:pPr>
              <a:defRPr/>
            </a:pPr>
            <a:r>
              <a:rPr lang="el-GR" sz="1600" dirty="0">
                <a:latin typeface="Bookman Old Style" pitchFamily="18" charset="0"/>
              </a:rPr>
              <a:t>	          </a:t>
            </a:r>
            <a:r>
              <a:rPr lang="el-GR" sz="1600" dirty="0" smtClean="0">
                <a:latin typeface="Bookman Old Style" pitchFamily="18" charset="0"/>
              </a:rPr>
              <a:t>           </a:t>
            </a:r>
            <a:r>
              <a:rPr lang="en-US" sz="1600" dirty="0" smtClean="0">
                <a:latin typeface="Bookman Old Style" pitchFamily="18" charset="0"/>
              </a:rPr>
              <a:t>More </a:t>
            </a:r>
            <a:r>
              <a:rPr lang="en-US" sz="1600" dirty="0">
                <a:latin typeface="Bookman Old Style" pitchFamily="18" charset="0"/>
              </a:rPr>
              <a:t>banks will lead out on green bonds, green</a:t>
            </a:r>
            <a:r>
              <a:rPr lang="el-GR" sz="1600" dirty="0">
                <a:latin typeface="Bookman Old Style" pitchFamily="18" charset="0"/>
              </a:rPr>
              <a:t> </a:t>
            </a:r>
            <a:r>
              <a:rPr lang="en-US" sz="1600" dirty="0">
                <a:latin typeface="Bookman Old Style" pitchFamily="18" charset="0"/>
              </a:rPr>
              <a:t>loans, mortgages </a:t>
            </a:r>
            <a:endParaRPr lang="el-GR" sz="1600" dirty="0">
              <a:latin typeface="Bookman Old Style" pitchFamily="18" charset="0"/>
            </a:endParaRPr>
          </a:p>
          <a:p>
            <a:pPr>
              <a:defRPr/>
            </a:pPr>
            <a:r>
              <a:rPr lang="el-GR" sz="1600" dirty="0">
                <a:latin typeface="Bookman Old Style" pitchFamily="18" charset="0"/>
              </a:rPr>
              <a:t>	          </a:t>
            </a:r>
            <a:r>
              <a:rPr lang="el-GR" sz="1600" dirty="0" smtClean="0">
                <a:latin typeface="Bookman Old Style" pitchFamily="18" charset="0"/>
              </a:rPr>
              <a:t>           </a:t>
            </a:r>
            <a:r>
              <a:rPr lang="en-US" sz="1600" dirty="0" smtClean="0">
                <a:latin typeface="Bookman Old Style" pitchFamily="18" charset="0"/>
              </a:rPr>
              <a:t>and</a:t>
            </a:r>
            <a:r>
              <a:rPr lang="en-US" sz="1600" dirty="0">
                <a:latin typeface="Bookman Old Style" pitchFamily="18" charset="0"/>
              </a:rPr>
              <a:t> green deposit products in </a:t>
            </a:r>
            <a:r>
              <a:rPr lang="en-US" sz="1600" dirty="0" smtClean="0">
                <a:latin typeface="Bookman Old Style" pitchFamily="18" charset="0"/>
              </a:rPr>
              <a:t>20</a:t>
            </a:r>
            <a:r>
              <a:rPr lang="el-GR" sz="1600" dirty="0" smtClean="0">
                <a:latin typeface="Bookman Old Style" pitchFamily="18" charset="0"/>
              </a:rPr>
              <a:t>20</a:t>
            </a:r>
            <a:r>
              <a:rPr lang="en-US" sz="1600" dirty="0" smtClean="0">
                <a:latin typeface="Bookman Old Style" pitchFamily="18" charset="0"/>
              </a:rPr>
              <a:t>.</a:t>
            </a:r>
            <a:r>
              <a:rPr lang="el-GR" sz="1600" dirty="0" smtClean="0">
                <a:latin typeface="Bookman Old Style" pitchFamily="18" charset="0"/>
              </a:rPr>
              <a:t> </a:t>
            </a:r>
            <a:endParaRPr lang="el-GR" sz="1600" dirty="0">
              <a:latin typeface="Bookman Old Style" pitchFamily="18" charset="0"/>
            </a:endParaRPr>
          </a:p>
          <a:p>
            <a:pPr>
              <a:defRPr/>
            </a:pPr>
            <a:r>
              <a:rPr lang="el-GR" sz="1600" dirty="0">
                <a:latin typeface="Bookman Old Style" pitchFamily="18" charset="0"/>
              </a:rPr>
              <a:t>		       </a:t>
            </a:r>
            <a:r>
              <a:rPr lang="en-US" sz="1600" dirty="0">
                <a:latin typeface="Bookman Old Style" pitchFamily="18" charset="0"/>
              </a:rPr>
              <a:t>A banking sector that collectively </a:t>
            </a:r>
            <a:r>
              <a:rPr lang="en-US" sz="1600" dirty="0" smtClean="0">
                <a:latin typeface="Bookman Old Style" pitchFamily="18" charset="0"/>
              </a:rPr>
              <a:t>still</a:t>
            </a:r>
            <a:r>
              <a:rPr lang="el-GR" sz="1600" dirty="0" smtClean="0">
                <a:latin typeface="Bookman Old Style" pitchFamily="18" charset="0"/>
              </a:rPr>
              <a:t> </a:t>
            </a:r>
            <a:r>
              <a:rPr lang="en-US" sz="1600" dirty="0" smtClean="0">
                <a:latin typeface="Bookman Old Style" pitchFamily="18" charset="0"/>
              </a:rPr>
              <a:t>holds </a:t>
            </a:r>
            <a:r>
              <a:rPr lang="en-US" sz="1600" dirty="0">
                <a:latin typeface="Bookman Old Style" pitchFamily="18" charset="0"/>
              </a:rPr>
              <a:t>trillions in brown </a:t>
            </a:r>
            <a:r>
              <a:rPr lang="el-GR" sz="1600" dirty="0" smtClean="0">
                <a:latin typeface="Bookman Old Style" pitchFamily="18" charset="0"/>
              </a:rPr>
              <a:t/>
            </a:r>
            <a:br>
              <a:rPr lang="el-GR" sz="1600" dirty="0" smtClean="0">
                <a:latin typeface="Bookman Old Style" pitchFamily="18" charset="0"/>
              </a:rPr>
            </a:br>
            <a:r>
              <a:rPr lang="el-GR" sz="1600" dirty="0" smtClean="0">
                <a:latin typeface="Bookman Old Style" pitchFamily="18" charset="0"/>
              </a:rPr>
              <a:t>                                   </a:t>
            </a:r>
            <a:r>
              <a:rPr lang="en-US" sz="1600" dirty="0" smtClean="0">
                <a:latin typeface="Bookman Old Style" pitchFamily="18" charset="0"/>
              </a:rPr>
              <a:t>investments </a:t>
            </a:r>
            <a:r>
              <a:rPr lang="en-US" sz="1600" dirty="0">
                <a:latin typeface="Bookman Old Style" pitchFamily="18" charset="0"/>
              </a:rPr>
              <a:t>around the world, </a:t>
            </a:r>
            <a:r>
              <a:rPr lang="en-US" sz="1600" dirty="0" smtClean="0">
                <a:latin typeface="Bookman Old Style" pitchFamily="18" charset="0"/>
              </a:rPr>
              <a:t>should</a:t>
            </a:r>
            <a:r>
              <a:rPr lang="el-GR" sz="1600" dirty="0" smtClean="0">
                <a:latin typeface="Bookman Old Style" pitchFamily="18" charset="0"/>
              </a:rPr>
              <a:t> </a:t>
            </a:r>
            <a:r>
              <a:rPr lang="en-US" sz="1600" dirty="0" smtClean="0">
                <a:latin typeface="Bookman Old Style" pitchFamily="18" charset="0"/>
              </a:rPr>
              <a:t>move </a:t>
            </a:r>
            <a:r>
              <a:rPr lang="en-US" sz="1600" dirty="0">
                <a:latin typeface="Bookman Old Style" pitchFamily="18" charset="0"/>
              </a:rPr>
              <a:t>fast to reach the </a:t>
            </a:r>
            <a:r>
              <a:rPr lang="en-US" sz="1600" dirty="0" smtClean="0">
                <a:latin typeface="Bookman Old Style" pitchFamily="18" charset="0"/>
              </a:rPr>
              <a:t>first</a:t>
            </a:r>
            <a:r>
              <a:rPr lang="el-GR" sz="1600" dirty="0" smtClean="0">
                <a:latin typeface="Bookman Old Style" pitchFamily="18" charset="0"/>
              </a:rPr>
              <a:t/>
            </a:r>
            <a:br>
              <a:rPr lang="el-GR" sz="1600" dirty="0" smtClean="0">
                <a:latin typeface="Bookman Old Style" pitchFamily="18" charset="0"/>
              </a:rPr>
            </a:br>
            <a:r>
              <a:rPr lang="el-GR" sz="1600" dirty="0" smtClean="0">
                <a:latin typeface="Bookman Old Style" pitchFamily="18" charset="0"/>
              </a:rPr>
              <a:t>                                   </a:t>
            </a:r>
            <a:r>
              <a:rPr lang="en-US" sz="1600" dirty="0" smtClean="0">
                <a:latin typeface="Bookman Old Style" pitchFamily="18" charset="0"/>
              </a:rPr>
              <a:t>trillion </a:t>
            </a:r>
            <a:r>
              <a:rPr lang="en-US" sz="1600" dirty="0">
                <a:latin typeface="Bookman Old Style" pitchFamily="18" charset="0"/>
              </a:rPr>
              <a:t>of green investment. </a:t>
            </a:r>
          </a:p>
          <a:p>
            <a:pPr>
              <a:defRPr/>
            </a:pPr>
            <a:endParaRPr lang="el-GR" sz="1600" dirty="0">
              <a:latin typeface="Bookman Old Style" pitchFamily="18" charset="0"/>
            </a:endParaRPr>
          </a:p>
        </p:txBody>
      </p:sp>
      <p:sp>
        <p:nvSpPr>
          <p:cNvPr id="14" name="1 - Τίτλος"/>
          <p:cNvSpPr txBox="1">
            <a:spLocks/>
          </p:cNvSpPr>
          <p:nvPr/>
        </p:nvSpPr>
        <p:spPr>
          <a:xfrm>
            <a:off x="236538" y="0"/>
            <a:ext cx="7935912" cy="571500"/>
          </a:xfrm>
          <a:prstGeom prst="rect">
            <a:avLst/>
          </a:prstGeom>
        </p:spPr>
        <p:txBody>
          <a:bodyPr/>
          <a:lstStyle/>
          <a:p>
            <a:pPr eaLnBrk="0" hangingPunct="0">
              <a:defRPr/>
            </a:pPr>
            <a:r>
              <a:rPr lang="el-GR" sz="2800" kern="0" dirty="0">
                <a:solidFill>
                  <a:schemeClr val="tx2"/>
                </a:solidFill>
                <a:latin typeface="Bookman Old Style" pitchFamily="18" charset="0"/>
                <a:ea typeface="+mj-ea"/>
                <a:cs typeface="+mj-cs"/>
              </a:rPr>
              <a:t>Το μέλλον της αγοράς </a:t>
            </a:r>
            <a:r>
              <a:rPr lang="en-US" sz="2800" kern="0" dirty="0">
                <a:solidFill>
                  <a:schemeClr val="tx2"/>
                </a:solidFill>
                <a:latin typeface="Bookman Old Style" pitchFamily="18" charset="0"/>
                <a:ea typeface="+mj-ea"/>
                <a:cs typeface="+mj-cs"/>
              </a:rPr>
              <a:t>green bonds</a:t>
            </a:r>
            <a:endParaRPr lang="el-GR" sz="2800" kern="0" dirty="0">
              <a:solidFill>
                <a:schemeClr val="tx2"/>
              </a:solidFill>
              <a:latin typeface="Bookman Old Style" pitchFamily="18" charset="0"/>
              <a:ea typeface="+mj-ea"/>
              <a:cs typeface="+mj-cs"/>
            </a:endParaRPr>
          </a:p>
        </p:txBody>
      </p:sp>
      <p:pic>
        <p:nvPicPr>
          <p:cNvPr id="8194" name="Picture 2" descr="Image result for green bonds issued 2019&quot;"/>
          <p:cNvPicPr>
            <a:picLocks noChangeAspect="1" noChangeArrowheads="1"/>
          </p:cNvPicPr>
          <p:nvPr/>
        </p:nvPicPr>
        <p:blipFill>
          <a:blip r:embed="rId6" cstate="print"/>
          <a:srcRect/>
          <a:stretch>
            <a:fillRect/>
          </a:stretch>
        </p:blipFill>
        <p:spPr bwMode="auto">
          <a:xfrm>
            <a:off x="5549900" y="4864513"/>
            <a:ext cx="3911600" cy="203158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wipe(left)">
                                      <p:cBhvr>
                                        <p:cTn id="11" dur="3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0350" y="850900"/>
            <a:ext cx="8883650" cy="5549900"/>
          </a:xfrm>
        </p:spPr>
        <p:txBody>
          <a:bodyPr>
            <a:noAutofit/>
          </a:bodyPr>
          <a:lstStyle/>
          <a:p>
            <a:r>
              <a:rPr lang="el-GR" sz="1800" dirty="0" smtClean="0">
                <a:latin typeface="Bookman Old Style" pitchFamily="18" charset="0"/>
              </a:rPr>
              <a:t>Οι διαπραγματεύσεις μεταξύ των χωρών για την μείωση των εκπομπών GHG</a:t>
            </a:r>
            <a:r>
              <a:rPr lang="en-US" sz="1800" dirty="0" smtClean="0">
                <a:latin typeface="Bookman Old Style" pitchFamily="18" charset="0"/>
              </a:rPr>
              <a:t>, </a:t>
            </a:r>
            <a:br>
              <a:rPr lang="en-US" sz="1800" dirty="0" smtClean="0">
                <a:latin typeface="Bookman Old Style" pitchFamily="18" charset="0"/>
              </a:rPr>
            </a:br>
            <a:r>
              <a:rPr lang="el-GR" sz="1800" dirty="0" smtClean="0">
                <a:latin typeface="Bookman Old Style" pitchFamily="18" charset="0"/>
              </a:rPr>
              <a:t>έχουν τα χαρακτηριστικά ενός προβλήματος διαχείρισης </a:t>
            </a:r>
            <a:r>
              <a:rPr lang="el-GR" sz="1800" dirty="0" err="1" smtClean="0">
                <a:latin typeface="Bookman Old Style" pitchFamily="18" charset="0"/>
              </a:rPr>
              <a:t>κοινόκτητων</a:t>
            </a:r>
            <a:r>
              <a:rPr lang="el-GR" sz="1800" dirty="0" smtClean="0">
                <a:latin typeface="Bookman Old Style" pitchFamily="18" charset="0"/>
              </a:rPr>
              <a:t> πόρων.</a:t>
            </a:r>
          </a:p>
          <a:p>
            <a:pPr>
              <a:buNone/>
            </a:pPr>
            <a:r>
              <a:rPr lang="el-GR" sz="1800" dirty="0" smtClean="0">
                <a:latin typeface="Bookman Old Style" pitchFamily="18" charset="0"/>
              </a:rPr>
              <a:t>	Χωρίς την παρέμβαση και καθορισμό δικαιωμάτων χρήσης ο πόρος </a:t>
            </a:r>
            <a:r>
              <a:rPr lang="el-GR" sz="1800" dirty="0" err="1" smtClean="0">
                <a:latin typeface="Bookman Old Style" pitchFamily="18" charset="0"/>
              </a:rPr>
              <a:t>υπερ</a:t>
            </a:r>
            <a:r>
              <a:rPr lang="el-GR" sz="1800" dirty="0" smtClean="0">
                <a:latin typeface="Bookman Old Style" pitchFamily="18" charset="0"/>
              </a:rPr>
              <a:t>-χρησιμοποιείται και οδηγείται στην καταστροφή.</a:t>
            </a:r>
          </a:p>
          <a:p>
            <a:endParaRPr lang="el-GR" sz="1000" dirty="0" smtClean="0">
              <a:latin typeface="Bookman Old Style" pitchFamily="18" charset="0"/>
            </a:endParaRPr>
          </a:p>
          <a:p>
            <a:r>
              <a:rPr lang="el-GR" sz="1800" dirty="0" smtClean="0">
                <a:latin typeface="Bookman Old Style" pitchFamily="18" charset="0"/>
              </a:rPr>
              <a:t>Καθώς δεν υπάρχει υπερεθνική αρχή η οποία να προσδιορίσει και να επιβάλει «δικαιώματα» εκπομπής </a:t>
            </a:r>
            <a:r>
              <a:rPr lang="en-US" sz="1800" dirty="0" smtClean="0">
                <a:latin typeface="Bookman Old Style" pitchFamily="18" charset="0"/>
              </a:rPr>
              <a:t>GHG </a:t>
            </a:r>
            <a:r>
              <a:rPr lang="el-GR" sz="1800" dirty="0" smtClean="0">
                <a:latin typeface="Bookman Old Style" pitchFamily="18" charset="0"/>
              </a:rPr>
              <a:t>στις χώρες, η κάθε χώρα συμμετέχει σε μια συμφωνία μόνο αν είναι επωφελής για την ίδια.</a:t>
            </a:r>
          </a:p>
          <a:p>
            <a:endParaRPr lang="el-GR" sz="1000" dirty="0" smtClean="0">
              <a:latin typeface="Bookman Old Style" pitchFamily="18" charset="0"/>
            </a:endParaRPr>
          </a:p>
          <a:p>
            <a:r>
              <a:rPr lang="el-GR" sz="1800" dirty="0" smtClean="0">
                <a:latin typeface="Bookman Old Style" pitchFamily="18" charset="0"/>
              </a:rPr>
              <a:t>Καθώς μια χώρα που δεν μειώνει τις </a:t>
            </a:r>
            <a:r>
              <a:rPr lang="el-GR" sz="1800" dirty="0" err="1" smtClean="0">
                <a:latin typeface="Bookman Old Style" pitchFamily="18" charset="0"/>
              </a:rPr>
              <a:t>εκπο</a:t>
            </a:r>
            <a:r>
              <a:rPr lang="en-US" sz="1800" dirty="0" smtClean="0">
                <a:latin typeface="Bookman Old Style" pitchFamily="18" charset="0"/>
              </a:rPr>
              <a:t>-</a:t>
            </a:r>
            <a:br>
              <a:rPr lang="en-US" sz="1800" dirty="0" smtClean="0">
                <a:latin typeface="Bookman Old Style" pitchFamily="18" charset="0"/>
              </a:rPr>
            </a:br>
            <a:r>
              <a:rPr lang="el-GR" sz="1800" dirty="0" err="1" smtClean="0">
                <a:latin typeface="Bookman Old Style" pitchFamily="18" charset="0"/>
              </a:rPr>
              <a:t>μπές</a:t>
            </a:r>
            <a:r>
              <a:rPr lang="en-US" sz="1800" dirty="0" smtClean="0">
                <a:latin typeface="Bookman Old Style" pitchFamily="18" charset="0"/>
              </a:rPr>
              <a:t> </a:t>
            </a:r>
            <a:r>
              <a:rPr lang="el-GR" sz="1800" dirty="0" smtClean="0">
                <a:latin typeface="Bookman Old Style" pitchFamily="18" charset="0"/>
              </a:rPr>
              <a:t>της, ενώ οι υπόλοιπες το κάνουν, έχει </a:t>
            </a:r>
            <a:r>
              <a:rPr lang="en-US" sz="1800" dirty="0" smtClean="0">
                <a:latin typeface="Bookman Old Style" pitchFamily="18" charset="0"/>
              </a:rPr>
              <a:t/>
            </a:r>
            <a:br>
              <a:rPr lang="en-US" sz="1800" dirty="0" smtClean="0">
                <a:latin typeface="Bookman Old Style" pitchFamily="18" charset="0"/>
              </a:rPr>
            </a:br>
            <a:r>
              <a:rPr lang="el-GR" sz="1800" dirty="0" smtClean="0">
                <a:latin typeface="Bookman Old Style" pitchFamily="18" charset="0"/>
              </a:rPr>
              <a:t>μεγάλα</a:t>
            </a:r>
            <a:r>
              <a:rPr lang="en-US" sz="1800" dirty="0" smtClean="0">
                <a:latin typeface="Bookman Old Style" pitchFamily="18" charset="0"/>
              </a:rPr>
              <a:t> </a:t>
            </a:r>
            <a:r>
              <a:rPr lang="el-GR" sz="1800" dirty="0" smtClean="0">
                <a:latin typeface="Bookman Old Style" pitchFamily="18" charset="0"/>
              </a:rPr>
              <a:t>οφέλη, είναι προφανές ότι </a:t>
            </a:r>
            <a:r>
              <a:rPr lang="el-GR" sz="1800" dirty="0" err="1" smtClean="0">
                <a:latin typeface="Bookman Old Style" pitchFamily="18" charset="0"/>
              </a:rPr>
              <a:t>καταλή</a:t>
            </a:r>
            <a:r>
              <a:rPr lang="en-US" sz="1800" dirty="0" smtClean="0">
                <a:latin typeface="Bookman Old Style" pitchFamily="18" charset="0"/>
              </a:rPr>
              <a:t>-</a:t>
            </a:r>
            <a:br>
              <a:rPr lang="en-US" sz="1800" dirty="0" smtClean="0">
                <a:latin typeface="Bookman Old Style" pitchFamily="18" charset="0"/>
              </a:rPr>
            </a:br>
            <a:r>
              <a:rPr lang="el-GR" sz="1800" dirty="0" err="1" smtClean="0">
                <a:latin typeface="Bookman Old Style" pitchFamily="18" charset="0"/>
              </a:rPr>
              <a:t>γουμε</a:t>
            </a:r>
            <a:r>
              <a:rPr lang="el-GR" sz="1800" dirty="0" smtClean="0">
                <a:latin typeface="Bookman Old Style" pitchFamily="18" charset="0"/>
              </a:rPr>
              <a:t> σε</a:t>
            </a:r>
            <a:r>
              <a:rPr lang="en-US" sz="1800" dirty="0" smtClean="0">
                <a:latin typeface="Bookman Old Style" pitchFamily="18" charset="0"/>
              </a:rPr>
              <a:t> </a:t>
            </a:r>
            <a:r>
              <a:rPr lang="el-GR" sz="1800" dirty="0" smtClean="0">
                <a:latin typeface="Bookman Old Style" pitchFamily="18" charset="0"/>
              </a:rPr>
              <a:t>πολύ ασθενείς συμφωνίες (ή </a:t>
            </a:r>
            <a:r>
              <a:rPr lang="el-GR" sz="1800" dirty="0" err="1" smtClean="0">
                <a:latin typeface="Bookman Old Style" pitchFamily="18" charset="0"/>
              </a:rPr>
              <a:t>χαμη</a:t>
            </a:r>
            <a:r>
              <a:rPr lang="en-US" sz="1800" dirty="0" smtClean="0">
                <a:latin typeface="Bookman Old Style" pitchFamily="18" charset="0"/>
              </a:rPr>
              <a:t>-</a:t>
            </a:r>
            <a:br>
              <a:rPr lang="en-US" sz="1800" dirty="0" smtClean="0">
                <a:latin typeface="Bookman Old Style" pitchFamily="18" charset="0"/>
              </a:rPr>
            </a:br>
            <a:r>
              <a:rPr lang="el-GR" sz="1800" dirty="0" err="1" smtClean="0">
                <a:latin typeface="Bookman Old Style" pitchFamily="18" charset="0"/>
              </a:rPr>
              <a:t>λών</a:t>
            </a:r>
            <a:r>
              <a:rPr lang="el-GR" sz="1800" dirty="0" smtClean="0">
                <a:latin typeface="Bookman Old Style" pitchFamily="18" charset="0"/>
              </a:rPr>
              <a:t> στόχων</a:t>
            </a:r>
            <a:r>
              <a:rPr lang="en-US" sz="1800" dirty="0" smtClean="0">
                <a:latin typeface="Bookman Old Style" pitchFamily="18" charset="0"/>
              </a:rPr>
              <a:t> </a:t>
            </a:r>
            <a:r>
              <a:rPr lang="el-GR" sz="1800" dirty="0" smtClean="0">
                <a:latin typeface="Bookman Old Style" pitchFamily="18" charset="0"/>
              </a:rPr>
              <a:t>ή μικρής συμμετοχής).  </a:t>
            </a:r>
          </a:p>
          <a:p>
            <a:r>
              <a:rPr lang="el-GR" sz="1800" dirty="0" smtClean="0">
                <a:latin typeface="Bookman Old Style" pitchFamily="18" charset="0"/>
              </a:rPr>
              <a:t>Ως αντιστάθμισμα των ισχυρών κινήτρων</a:t>
            </a:r>
            <a:br>
              <a:rPr lang="el-GR" sz="1800" dirty="0" smtClean="0">
                <a:latin typeface="Bookman Old Style" pitchFamily="18" charset="0"/>
              </a:rPr>
            </a:br>
            <a:r>
              <a:rPr lang="el-GR" sz="1800" dirty="0" smtClean="0">
                <a:latin typeface="Bookman Old Style" pitchFamily="18" charset="0"/>
              </a:rPr>
              <a:t>καιροσκοπικής συμπεριφοράς, προτείνεται </a:t>
            </a:r>
            <a:br>
              <a:rPr lang="el-GR" sz="1800" dirty="0" smtClean="0">
                <a:latin typeface="Bookman Old Style" pitchFamily="18" charset="0"/>
              </a:rPr>
            </a:br>
            <a:r>
              <a:rPr lang="el-GR" sz="1800" dirty="0" smtClean="0">
                <a:latin typeface="Bookman Old Style" pitchFamily="18" charset="0"/>
              </a:rPr>
              <a:t>η χρήση μεταβιβάσεων, χρηματικών ή R&amp;D, </a:t>
            </a:r>
            <a:br>
              <a:rPr lang="el-GR" sz="1800" dirty="0" smtClean="0">
                <a:latin typeface="Bookman Old Style" pitchFamily="18" charset="0"/>
              </a:rPr>
            </a:br>
            <a:r>
              <a:rPr lang="el-GR" sz="1800" dirty="0" smtClean="0">
                <a:latin typeface="Bookman Old Style" pitchFamily="18" charset="0"/>
              </a:rPr>
              <a:t>και την σύνδεση της συμμετοχής στη </a:t>
            </a:r>
            <a:r>
              <a:rPr lang="el-GR" sz="1800" dirty="0" err="1" smtClean="0">
                <a:latin typeface="Bookman Old Style" pitchFamily="18" charset="0"/>
              </a:rPr>
              <a:t>συμφω</a:t>
            </a:r>
            <a:r>
              <a:rPr lang="el-GR" sz="1800" dirty="0" smtClean="0">
                <a:latin typeface="Bookman Old Style" pitchFamily="18" charset="0"/>
              </a:rPr>
              <a:t>-</a:t>
            </a:r>
            <a:br>
              <a:rPr lang="el-GR" sz="1800" dirty="0" smtClean="0">
                <a:latin typeface="Bookman Old Style" pitchFamily="18" charset="0"/>
              </a:rPr>
            </a:br>
            <a:r>
              <a:rPr lang="el-GR" sz="1800" dirty="0" err="1" smtClean="0">
                <a:latin typeface="Bookman Old Style" pitchFamily="18" charset="0"/>
              </a:rPr>
              <a:t>νία</a:t>
            </a:r>
            <a:r>
              <a:rPr lang="el-GR" sz="1800" dirty="0" smtClean="0">
                <a:latin typeface="Bookman Old Style" pitchFamily="18" charset="0"/>
              </a:rPr>
              <a:t> για το κλίμα με την συμμετοχή σε άλλες </a:t>
            </a:r>
            <a:br>
              <a:rPr lang="el-GR" sz="1800" dirty="0" smtClean="0">
                <a:latin typeface="Bookman Old Style" pitchFamily="18" charset="0"/>
              </a:rPr>
            </a:br>
            <a:r>
              <a:rPr lang="el-GR" sz="1800" dirty="0" smtClean="0">
                <a:latin typeface="Bookman Old Style" pitchFamily="18" charset="0"/>
              </a:rPr>
              <a:t>συμφωνίες όπως οι εμπορικές. </a:t>
            </a:r>
            <a:endParaRPr lang="en-US" sz="1800" dirty="0" smtClean="0">
              <a:latin typeface="Bookman Old Style" pitchFamily="18" charset="0"/>
            </a:endParaRPr>
          </a:p>
        </p:txBody>
      </p:sp>
      <p:sp>
        <p:nvSpPr>
          <p:cNvPr id="2" name="Title 1"/>
          <p:cNvSpPr>
            <a:spLocks noGrp="1"/>
          </p:cNvSpPr>
          <p:nvPr>
            <p:ph type="title"/>
          </p:nvPr>
        </p:nvSpPr>
        <p:spPr>
          <a:xfrm>
            <a:off x="260350" y="6350"/>
            <a:ext cx="8883650" cy="577850"/>
          </a:xfrm>
        </p:spPr>
        <p:txBody>
          <a:bodyPr>
            <a:normAutofit/>
          </a:bodyPr>
          <a:lstStyle/>
          <a:p>
            <a:r>
              <a:rPr lang="el-GR" dirty="0" smtClean="0">
                <a:latin typeface="Bookman Old Style" pitchFamily="18" charset="0"/>
                <a:cs typeface="Times New Roman" pitchFamily="18" charset="0"/>
              </a:rPr>
              <a:t>Διεθνής συνεργασία για την Κλιματική Αλλαγή</a:t>
            </a:r>
            <a:endParaRPr lang="el-GR" dirty="0">
              <a:latin typeface="Bookman Old Style" pitchFamily="18" charset="0"/>
              <a:cs typeface="Times New Roman" pitchFamily="18" charset="0"/>
            </a:endParaRPr>
          </a:p>
        </p:txBody>
      </p:sp>
      <p:pic>
        <p:nvPicPr>
          <p:cNvPr id="12290" name="Picture 2" descr="Related image"/>
          <p:cNvPicPr>
            <a:picLocks noChangeAspect="1" noChangeArrowheads="1"/>
          </p:cNvPicPr>
          <p:nvPr/>
        </p:nvPicPr>
        <p:blipFill>
          <a:blip r:embed="rId2"/>
          <a:srcRect/>
          <a:stretch>
            <a:fillRect/>
          </a:stretch>
        </p:blipFill>
        <p:spPr bwMode="auto">
          <a:xfrm>
            <a:off x="5416550" y="3196598"/>
            <a:ext cx="3717642" cy="3293102"/>
          </a:xfrm>
          <a:prstGeom prst="rect">
            <a:avLst/>
          </a:prstGeom>
          <a:noFill/>
        </p:spPr>
      </p:pic>
    </p:spTree>
    <p:extLst>
      <p:ext uri="{BB962C8B-B14F-4D97-AF65-F5344CB8AC3E}">
        <p14:creationId xmlns="" xmlns:p14="http://schemas.microsoft.com/office/powerpoint/2010/main" val="4020102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TtE presentation 2_3_12\CO2.gif"/>
          <p:cNvPicPr>
            <a:picLocks noChangeAspect="1" noChangeArrowheads="1"/>
          </p:cNvPicPr>
          <p:nvPr/>
        </p:nvPicPr>
        <p:blipFill>
          <a:blip r:embed="rId2"/>
          <a:srcRect b="20157"/>
          <a:stretch>
            <a:fillRect/>
          </a:stretch>
        </p:blipFill>
        <p:spPr bwMode="auto">
          <a:xfrm>
            <a:off x="1649413" y="379413"/>
            <a:ext cx="7494587" cy="2263775"/>
          </a:xfrm>
          <a:prstGeom prst="rect">
            <a:avLst/>
          </a:prstGeom>
          <a:noFill/>
          <a:ln w="9525">
            <a:noFill/>
            <a:miter lim="800000"/>
            <a:headEnd/>
            <a:tailEnd/>
          </a:ln>
        </p:spPr>
      </p:pic>
      <p:sp>
        <p:nvSpPr>
          <p:cNvPr id="6147" name="1 - Τίτλος"/>
          <p:cNvSpPr>
            <a:spLocks noGrp="1"/>
          </p:cNvSpPr>
          <p:nvPr>
            <p:ph type="title"/>
          </p:nvPr>
        </p:nvSpPr>
        <p:spPr>
          <a:xfrm>
            <a:off x="231775" y="0"/>
            <a:ext cx="8785225" cy="571500"/>
          </a:xfrm>
        </p:spPr>
        <p:txBody>
          <a:bodyPr>
            <a:normAutofit/>
          </a:bodyPr>
          <a:lstStyle/>
          <a:p>
            <a:r>
              <a:rPr lang="el-GR" sz="2800" dirty="0" smtClean="0">
                <a:latin typeface="Bookman Old Style" pitchFamily="18" charset="0"/>
              </a:rPr>
              <a:t>Εισαγωγή: </a:t>
            </a:r>
            <a:r>
              <a:rPr lang="el-GR" sz="2800" dirty="0" smtClean="0">
                <a:solidFill>
                  <a:srgbClr val="FF0000"/>
                </a:solidFill>
                <a:latin typeface="Bookman Old Style" pitchFamily="18" charset="0"/>
              </a:rPr>
              <a:t>Κλιματική αλλαγή</a:t>
            </a:r>
          </a:p>
        </p:txBody>
      </p:sp>
      <p:sp>
        <p:nvSpPr>
          <p:cNvPr id="10" name="9 - Ορθογώνιο"/>
          <p:cNvSpPr/>
          <p:nvPr/>
        </p:nvSpPr>
        <p:spPr bwMode="auto">
          <a:xfrm>
            <a:off x="6216650" y="742950"/>
            <a:ext cx="2571750" cy="28575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r>
              <a:rPr lang="el-GR" sz="1100" b="1" dirty="0">
                <a:latin typeface="Bookman Old Style" pitchFamily="18" charset="0"/>
              </a:rPr>
              <a:t>Συγκέντρωση </a:t>
            </a:r>
            <a:r>
              <a:rPr lang="en-US" sz="1100" b="1" dirty="0">
                <a:latin typeface="Bookman Old Style" pitchFamily="18" charset="0"/>
              </a:rPr>
              <a:t>CO</a:t>
            </a:r>
            <a:r>
              <a:rPr lang="en-US" sz="1100" b="1" baseline="-25000" dirty="0">
                <a:latin typeface="Bookman Old Style" pitchFamily="18" charset="0"/>
              </a:rPr>
              <a:t>2</a:t>
            </a:r>
            <a:r>
              <a:rPr lang="en-US" sz="1100" b="1" dirty="0">
                <a:latin typeface="Bookman Old Style" pitchFamily="18" charset="0"/>
              </a:rPr>
              <a:t> </a:t>
            </a:r>
            <a:r>
              <a:rPr lang="el-GR" sz="1100" b="1" dirty="0">
                <a:latin typeface="Bookman Old Style" pitchFamily="18" charset="0"/>
              </a:rPr>
              <a:t>2019: </a:t>
            </a:r>
            <a:r>
              <a:rPr lang="el-GR" sz="1100" b="1" dirty="0">
                <a:solidFill>
                  <a:srgbClr val="FF0000"/>
                </a:solidFill>
                <a:latin typeface="Bookman Old Style" pitchFamily="18" charset="0"/>
              </a:rPr>
              <a:t>4</a:t>
            </a:r>
            <a:r>
              <a:rPr lang="en-US" sz="1100" b="1" dirty="0">
                <a:solidFill>
                  <a:srgbClr val="FF0000"/>
                </a:solidFill>
                <a:latin typeface="Bookman Old Style" pitchFamily="18" charset="0"/>
              </a:rPr>
              <a:t>10ppm</a:t>
            </a:r>
            <a:endParaRPr lang="el-GR" sz="1100" b="1" dirty="0">
              <a:solidFill>
                <a:srgbClr val="FF0000"/>
              </a:solidFill>
              <a:latin typeface="Bookman Old Style" pitchFamily="18" charset="0"/>
            </a:endParaRPr>
          </a:p>
        </p:txBody>
      </p:sp>
      <p:cxnSp>
        <p:nvCxnSpPr>
          <p:cNvPr id="13" name="12 - Ευθεία γραμμή σύνδεσης"/>
          <p:cNvCxnSpPr/>
          <p:nvPr/>
        </p:nvCxnSpPr>
        <p:spPr bwMode="auto">
          <a:xfrm>
            <a:off x="1454150" y="1855788"/>
            <a:ext cx="7858125" cy="1587"/>
          </a:xfrm>
          <a:prstGeom prst="line">
            <a:avLst/>
          </a:prstGeom>
          <a:solidFill>
            <a:schemeClr val="accent1"/>
          </a:solidFill>
          <a:ln w="9525" cap="flat" cmpd="sng" algn="ctr">
            <a:solidFill>
              <a:schemeClr val="tx2">
                <a:lumMod val="75000"/>
              </a:schemeClr>
            </a:solidFill>
            <a:prstDash val="solid"/>
            <a:miter lim="800000"/>
            <a:headEnd type="none" w="med" len="med"/>
            <a:tailEnd type="none" w="med" len="med"/>
          </a:ln>
          <a:effectLst/>
        </p:spPr>
      </p:cxnSp>
      <p:cxnSp>
        <p:nvCxnSpPr>
          <p:cNvPr id="14" name="13 - Ευθεία γραμμή σύνδεσης"/>
          <p:cNvCxnSpPr/>
          <p:nvPr/>
        </p:nvCxnSpPr>
        <p:spPr bwMode="auto">
          <a:xfrm>
            <a:off x="1454150" y="1355725"/>
            <a:ext cx="7858125" cy="1588"/>
          </a:xfrm>
          <a:prstGeom prst="line">
            <a:avLst/>
          </a:prstGeom>
          <a:solidFill>
            <a:schemeClr val="accent1"/>
          </a:solidFill>
          <a:ln w="9525" cap="flat" cmpd="sng" algn="ctr">
            <a:solidFill>
              <a:schemeClr val="tx2">
                <a:lumMod val="75000"/>
              </a:schemeClr>
            </a:solidFill>
            <a:prstDash val="solid"/>
            <a:miter lim="800000"/>
            <a:headEnd type="none" w="med" len="med"/>
            <a:tailEnd type="none" w="med" len="med"/>
          </a:ln>
          <a:effectLst/>
        </p:spPr>
      </p:cxnSp>
      <p:sp>
        <p:nvSpPr>
          <p:cNvPr id="15" name="14 - Δεξιό άγκιστρο"/>
          <p:cNvSpPr>
            <a:spLocks/>
          </p:cNvSpPr>
          <p:nvPr/>
        </p:nvSpPr>
        <p:spPr bwMode="auto">
          <a:xfrm rot="10800000">
            <a:off x="1239838" y="1355725"/>
            <a:ext cx="214312" cy="500063"/>
          </a:xfrm>
          <a:prstGeom prst="rightBrace">
            <a:avLst>
              <a:gd name="adj1" fmla="val 8329"/>
              <a:gd name="adj2" fmla="val 50000"/>
            </a:avLst>
          </a:prstGeom>
          <a:noFill/>
          <a:ln w="9525" algn="ctr">
            <a:solidFill>
              <a:srgbClr val="FF0000"/>
            </a:solidFill>
            <a:miter lim="800000"/>
            <a:headEnd/>
            <a:tailEnd/>
          </a:ln>
        </p:spPr>
        <p:txBody>
          <a:bodyPr wrap="none"/>
          <a:lstStyle/>
          <a:p>
            <a:endParaRPr lang="el-GR"/>
          </a:p>
        </p:txBody>
      </p:sp>
      <p:sp>
        <p:nvSpPr>
          <p:cNvPr id="16" name="15 - Ορθογώνιο"/>
          <p:cNvSpPr/>
          <p:nvPr/>
        </p:nvSpPr>
        <p:spPr bwMode="auto">
          <a:xfrm>
            <a:off x="954088" y="1712913"/>
            <a:ext cx="571500" cy="214312"/>
          </a:xfrm>
          <a:prstGeom prst="rect">
            <a:avLst/>
          </a:prstGeom>
          <a:noFill/>
          <a:ln w="9525" cap="flat" cmpd="sng" algn="ctr">
            <a:noFill/>
            <a:prstDash val="solid"/>
            <a:miter lim="800000"/>
            <a:headEnd type="none" w="med" len="med"/>
            <a:tailEnd type="none" w="med" len="med"/>
          </a:ln>
          <a:effectLst/>
        </p:spPr>
        <p:txBody>
          <a:bodyPr wrap="none"/>
          <a:lstStyle/>
          <a:p>
            <a:pPr>
              <a:defRPr/>
            </a:pPr>
            <a:r>
              <a:rPr lang="el-GR" sz="1200" dirty="0">
                <a:latin typeface="+mn-lt"/>
              </a:rPr>
              <a:t>180</a:t>
            </a:r>
          </a:p>
        </p:txBody>
      </p:sp>
      <p:sp>
        <p:nvSpPr>
          <p:cNvPr id="17" name="16 - Ορθογώνιο"/>
          <p:cNvSpPr/>
          <p:nvPr/>
        </p:nvSpPr>
        <p:spPr bwMode="auto">
          <a:xfrm>
            <a:off x="954088" y="1212850"/>
            <a:ext cx="571500" cy="214313"/>
          </a:xfrm>
          <a:prstGeom prst="rect">
            <a:avLst/>
          </a:prstGeom>
          <a:noFill/>
          <a:ln w="9525" cap="flat" cmpd="sng" algn="ctr">
            <a:noFill/>
            <a:prstDash val="solid"/>
            <a:miter lim="800000"/>
            <a:headEnd type="none" w="med" len="med"/>
            <a:tailEnd type="none" w="med" len="med"/>
          </a:ln>
          <a:effectLst/>
        </p:spPr>
        <p:txBody>
          <a:bodyPr wrap="none"/>
          <a:lstStyle/>
          <a:p>
            <a:pPr>
              <a:defRPr/>
            </a:pPr>
            <a:r>
              <a:rPr lang="el-GR" sz="1200" dirty="0">
                <a:latin typeface="+mn-lt"/>
              </a:rPr>
              <a:t>280</a:t>
            </a:r>
          </a:p>
        </p:txBody>
      </p:sp>
      <p:sp>
        <p:nvSpPr>
          <p:cNvPr id="18" name="17 - Ορθογώνιο"/>
          <p:cNvSpPr/>
          <p:nvPr/>
        </p:nvSpPr>
        <p:spPr bwMode="auto">
          <a:xfrm>
            <a:off x="596900" y="1498600"/>
            <a:ext cx="571500" cy="214313"/>
          </a:xfrm>
          <a:prstGeom prst="rect">
            <a:avLst/>
          </a:prstGeom>
          <a:noFill/>
          <a:ln w="9525" cap="flat" cmpd="sng" algn="ctr">
            <a:noFill/>
            <a:prstDash val="solid"/>
            <a:miter lim="800000"/>
            <a:headEnd type="none" w="med" len="med"/>
            <a:tailEnd type="none" w="med" len="med"/>
          </a:ln>
          <a:effectLst/>
        </p:spPr>
        <p:txBody>
          <a:bodyPr wrap="none"/>
          <a:lstStyle/>
          <a:p>
            <a:pPr>
              <a:defRPr/>
            </a:pPr>
            <a:r>
              <a:rPr lang="el-GR" sz="1200" dirty="0">
                <a:latin typeface="+mn-lt"/>
              </a:rPr>
              <a:t>Δ=100</a:t>
            </a:r>
          </a:p>
        </p:txBody>
      </p:sp>
      <p:sp>
        <p:nvSpPr>
          <p:cNvPr id="25" name="3 - Θέση περιεχομένου"/>
          <p:cNvSpPr>
            <a:spLocks noGrp="1"/>
          </p:cNvSpPr>
          <p:nvPr>
            <p:ph sz="half" idx="2"/>
          </p:nvPr>
        </p:nvSpPr>
        <p:spPr>
          <a:xfrm>
            <a:off x="2171699" y="6143625"/>
            <a:ext cx="7423151" cy="428625"/>
          </a:xfrm>
        </p:spPr>
        <p:txBody>
          <a:bodyPr>
            <a:normAutofit lnSpcReduction="10000"/>
          </a:bodyPr>
          <a:lstStyle/>
          <a:p>
            <a:pPr>
              <a:buFont typeface="Wingdings" pitchFamily="2" charset="2"/>
              <a:buNone/>
            </a:pPr>
            <a:r>
              <a:rPr lang="el-GR" sz="1200" smtClean="0">
                <a:latin typeface="Bookman Old Style" pitchFamily="18" charset="0"/>
              </a:rPr>
              <a:t>Δεδομένα από </a:t>
            </a:r>
            <a:r>
              <a:rPr lang="en-US" sz="1200" smtClean="0">
                <a:latin typeface="Bookman Old Style" pitchFamily="18" charset="0"/>
              </a:rPr>
              <a:t>NOAA ESRL DATA</a:t>
            </a:r>
            <a:r>
              <a:rPr lang="el-GR" sz="1200" smtClean="0">
                <a:latin typeface="Bookman Old Style" pitchFamily="18" charset="0"/>
              </a:rPr>
              <a:t>:</a:t>
            </a:r>
            <a:r>
              <a:rPr lang="en-US" sz="1200" smtClean="0">
                <a:latin typeface="Bookman Old Style" pitchFamily="18" charset="0"/>
              </a:rPr>
              <a:t> ftp://ftp.cmdl.noaa.gov/ccg/co2/trends/co2_mm_mlo.txt</a:t>
            </a:r>
            <a:endParaRPr lang="el-GR" sz="1200" smtClean="0">
              <a:latin typeface="Bookman Old Style" pitchFamily="18" charset="0"/>
            </a:endParaRPr>
          </a:p>
        </p:txBody>
      </p:sp>
      <p:cxnSp>
        <p:nvCxnSpPr>
          <p:cNvPr id="26" name="12 - Ευθεία γραμμή σύνδεσης"/>
          <p:cNvCxnSpPr>
            <a:cxnSpLocks noChangeShapeType="1"/>
          </p:cNvCxnSpPr>
          <p:nvPr/>
        </p:nvCxnSpPr>
        <p:spPr bwMode="auto">
          <a:xfrm>
            <a:off x="2714625" y="5143500"/>
            <a:ext cx="6429375" cy="1588"/>
          </a:xfrm>
          <a:prstGeom prst="line">
            <a:avLst/>
          </a:prstGeom>
          <a:noFill/>
          <a:ln w="12700" algn="ctr">
            <a:solidFill>
              <a:srgbClr val="FF0000"/>
            </a:solidFill>
            <a:miter lim="800000"/>
            <a:headEnd/>
            <a:tailEnd/>
          </a:ln>
        </p:spPr>
      </p:cxnSp>
      <p:cxnSp>
        <p:nvCxnSpPr>
          <p:cNvPr id="27" name="13 - Ευθεία γραμμή σύνδεσης"/>
          <p:cNvCxnSpPr>
            <a:cxnSpLocks noChangeShapeType="1"/>
          </p:cNvCxnSpPr>
          <p:nvPr/>
        </p:nvCxnSpPr>
        <p:spPr bwMode="auto">
          <a:xfrm>
            <a:off x="2714625" y="3214688"/>
            <a:ext cx="6500813" cy="1587"/>
          </a:xfrm>
          <a:prstGeom prst="line">
            <a:avLst/>
          </a:prstGeom>
          <a:noFill/>
          <a:ln w="12700" algn="ctr">
            <a:solidFill>
              <a:srgbClr val="FF0000"/>
            </a:solidFill>
            <a:miter lim="800000"/>
            <a:headEnd/>
            <a:tailEnd/>
          </a:ln>
        </p:spPr>
      </p:cxnSp>
      <p:sp>
        <p:nvSpPr>
          <p:cNvPr id="28" name="27 - Ορθογώνιο"/>
          <p:cNvSpPr/>
          <p:nvPr/>
        </p:nvSpPr>
        <p:spPr>
          <a:xfrm>
            <a:off x="2284413" y="5143500"/>
            <a:ext cx="715962" cy="276225"/>
          </a:xfrm>
          <a:prstGeom prst="rect">
            <a:avLst/>
          </a:prstGeom>
        </p:spPr>
        <p:txBody>
          <a:bodyPr wrap="none">
            <a:spAutoFit/>
          </a:bodyPr>
          <a:lstStyle/>
          <a:p>
            <a:pPr>
              <a:defRPr/>
            </a:pPr>
            <a:r>
              <a:rPr lang="el-GR" sz="1200" dirty="0">
                <a:latin typeface="+mn-lt"/>
              </a:rPr>
              <a:t>319,68</a:t>
            </a:r>
          </a:p>
        </p:txBody>
      </p:sp>
      <p:sp>
        <p:nvSpPr>
          <p:cNvPr id="29" name="28 - Ορθογώνιο"/>
          <p:cNvSpPr/>
          <p:nvPr/>
        </p:nvSpPr>
        <p:spPr>
          <a:xfrm>
            <a:off x="2214563" y="2928938"/>
            <a:ext cx="715962" cy="276225"/>
          </a:xfrm>
          <a:prstGeom prst="rect">
            <a:avLst/>
          </a:prstGeom>
        </p:spPr>
        <p:txBody>
          <a:bodyPr wrap="none">
            <a:spAutoFit/>
          </a:bodyPr>
          <a:lstStyle/>
          <a:p>
            <a:pPr>
              <a:defRPr/>
            </a:pPr>
            <a:r>
              <a:rPr lang="el-GR" sz="1200" dirty="0">
                <a:latin typeface="+mn-lt"/>
              </a:rPr>
              <a:t>410,0</a:t>
            </a:r>
            <a:r>
              <a:rPr lang="en-US" sz="1200" dirty="0">
                <a:latin typeface="+mn-lt"/>
              </a:rPr>
              <a:t>6</a:t>
            </a:r>
            <a:endParaRPr lang="el-GR" sz="1200" dirty="0">
              <a:latin typeface="+mn-lt"/>
            </a:endParaRPr>
          </a:p>
        </p:txBody>
      </p:sp>
      <p:sp>
        <p:nvSpPr>
          <p:cNvPr id="30" name="19 - Δεξιό άγκιστρο"/>
          <p:cNvSpPr>
            <a:spLocks/>
          </p:cNvSpPr>
          <p:nvPr/>
        </p:nvSpPr>
        <p:spPr bwMode="auto">
          <a:xfrm rot="10800000">
            <a:off x="2474913" y="3214688"/>
            <a:ext cx="239712" cy="1928812"/>
          </a:xfrm>
          <a:prstGeom prst="rightBrace">
            <a:avLst>
              <a:gd name="adj1" fmla="val 8324"/>
              <a:gd name="adj2" fmla="val 50000"/>
            </a:avLst>
          </a:prstGeom>
          <a:noFill/>
          <a:ln w="9525" algn="ctr">
            <a:solidFill>
              <a:srgbClr val="FF0000"/>
            </a:solidFill>
            <a:miter lim="800000"/>
            <a:headEnd/>
            <a:tailEnd/>
          </a:ln>
        </p:spPr>
        <p:txBody>
          <a:bodyPr wrap="none"/>
          <a:lstStyle/>
          <a:p>
            <a:pPr>
              <a:defRPr/>
            </a:pPr>
            <a:endParaRPr lang="el-GR" sz="1200">
              <a:latin typeface="+mn-lt"/>
            </a:endParaRPr>
          </a:p>
        </p:txBody>
      </p:sp>
      <p:sp>
        <p:nvSpPr>
          <p:cNvPr id="31" name="30 - Ορθογώνιο"/>
          <p:cNvSpPr/>
          <p:nvPr/>
        </p:nvSpPr>
        <p:spPr bwMode="auto">
          <a:xfrm>
            <a:off x="1785938" y="3929063"/>
            <a:ext cx="857250" cy="285750"/>
          </a:xfrm>
          <a:prstGeom prst="rect">
            <a:avLst/>
          </a:prstGeom>
          <a:noFill/>
          <a:ln w="9525" cap="flat" cmpd="sng" algn="ctr">
            <a:noFill/>
            <a:prstDash val="solid"/>
            <a:miter lim="800000"/>
            <a:headEnd type="none" w="med" len="med"/>
            <a:tailEnd type="none" w="med" len="med"/>
          </a:ln>
          <a:effectLst/>
        </p:spPr>
        <p:txBody>
          <a:bodyPr wrap="none"/>
          <a:lstStyle/>
          <a:p>
            <a:pPr>
              <a:defRPr/>
            </a:pPr>
            <a:r>
              <a:rPr lang="el-GR" sz="1200" dirty="0">
                <a:latin typeface="+mn-lt"/>
              </a:rPr>
              <a:t>Δ=8</a:t>
            </a:r>
            <a:r>
              <a:rPr lang="en-US" sz="1200" dirty="0">
                <a:latin typeface="+mn-lt"/>
              </a:rPr>
              <a:t>9</a:t>
            </a:r>
            <a:r>
              <a:rPr lang="el-GR" sz="1200" dirty="0">
                <a:latin typeface="+mn-lt"/>
              </a:rPr>
              <a:t>,5</a:t>
            </a:r>
            <a:r>
              <a:rPr lang="en-US" sz="1200" dirty="0">
                <a:latin typeface="+mn-lt"/>
              </a:rPr>
              <a:t>6</a:t>
            </a:r>
            <a:endParaRPr lang="el-GR" sz="1200" dirty="0">
              <a:latin typeface="+mn-lt"/>
            </a:endParaRPr>
          </a:p>
        </p:txBody>
      </p:sp>
      <p:graphicFrame>
        <p:nvGraphicFramePr>
          <p:cNvPr id="32" name="8 - Γράφημα"/>
          <p:cNvGraphicFramePr/>
          <p:nvPr/>
        </p:nvGraphicFramePr>
        <p:xfrm>
          <a:off x="2928926" y="2643182"/>
          <a:ext cx="6215074" cy="3529019"/>
        </p:xfrm>
        <a:graphic>
          <a:graphicData uri="http://schemas.openxmlformats.org/drawingml/2006/chart">
            <c:chart xmlns:c="http://schemas.openxmlformats.org/drawingml/2006/chart" xmlns:r="http://schemas.openxmlformats.org/officeDocument/2006/relationships" r:id="rId3"/>
          </a:graphicData>
        </a:graphic>
      </p:graphicFrame>
      <p:sp>
        <p:nvSpPr>
          <p:cNvPr id="35" name="2 - Θέση περιεχομένου"/>
          <p:cNvSpPr>
            <a:spLocks noGrp="1"/>
          </p:cNvSpPr>
          <p:nvPr>
            <p:ph sz="half" idx="1"/>
          </p:nvPr>
        </p:nvSpPr>
        <p:spPr>
          <a:xfrm>
            <a:off x="0" y="2595563"/>
            <a:ext cx="2214563" cy="3762375"/>
          </a:xfrm>
        </p:spPr>
        <p:txBody>
          <a:bodyPr>
            <a:normAutofit lnSpcReduction="10000"/>
          </a:bodyPr>
          <a:lstStyle/>
          <a:p>
            <a:pPr marL="0" indent="0">
              <a:buFont typeface="Wingdings" pitchFamily="2" charset="2"/>
              <a:buNone/>
            </a:pPr>
            <a:r>
              <a:rPr lang="el-GR" sz="1600" dirty="0" smtClean="0">
                <a:latin typeface="Bookman Old Style" pitchFamily="18" charset="0"/>
              </a:rPr>
              <a:t>Είναι πιθανόν, κατά την διάρκεια της ζωής μου να έχω συμβάλει, στην αύξηση της συγκέντρωσης </a:t>
            </a:r>
            <a:br>
              <a:rPr lang="el-GR" sz="1600" dirty="0" smtClean="0">
                <a:latin typeface="Bookman Old Style" pitchFamily="18" charset="0"/>
              </a:rPr>
            </a:br>
            <a:r>
              <a:rPr lang="en-US" sz="1600" dirty="0" smtClean="0">
                <a:latin typeface="Bookman Old Style" pitchFamily="18" charset="0"/>
              </a:rPr>
              <a:t>CO</a:t>
            </a:r>
            <a:r>
              <a:rPr lang="en-US" sz="1600" baseline="-25000" dirty="0" smtClean="0">
                <a:latin typeface="Bookman Old Style" pitchFamily="18" charset="0"/>
              </a:rPr>
              <a:t>2</a:t>
            </a:r>
            <a:r>
              <a:rPr lang="el-GR" sz="1600" dirty="0" smtClean="0">
                <a:latin typeface="Bookman Old Style" pitchFamily="18" charset="0"/>
              </a:rPr>
              <a:t> κατά 100</a:t>
            </a:r>
            <a:r>
              <a:rPr lang="en-US" sz="1600" dirty="0" err="1" smtClean="0">
                <a:latin typeface="Bookman Old Style" pitchFamily="18" charset="0"/>
              </a:rPr>
              <a:t>ppm</a:t>
            </a:r>
            <a:r>
              <a:rPr lang="en-US" sz="1600" dirty="0" smtClean="0">
                <a:latin typeface="Bookman Old Style" pitchFamily="18" charset="0"/>
              </a:rPr>
              <a:t>, </a:t>
            </a:r>
            <a:r>
              <a:rPr lang="el-GR" sz="1600" dirty="0" smtClean="0">
                <a:latin typeface="Bookman Old Style" pitchFamily="18" charset="0"/>
              </a:rPr>
              <a:t>ποσό μεγαλύτερο της διακύμανσης που έχει συμβεί κατά τα τελευταία 800.000 χρόνια</a:t>
            </a:r>
            <a:r>
              <a:rPr lang="en-US" sz="1600" dirty="0" smtClean="0">
                <a:latin typeface="Bookman Old Style" pitchFamily="18" charset="0"/>
              </a:rPr>
              <a:t>, </a:t>
            </a:r>
            <a:r>
              <a:rPr lang="el-GR" sz="1600" dirty="0" smtClean="0">
                <a:latin typeface="Bookman Old Style" pitchFamily="18" charset="0"/>
              </a:rPr>
              <a:t>ενώ η μέση διακύμανση ανά χιλιετία δεν υπερέβη ποτέ τα 25</a:t>
            </a:r>
            <a:r>
              <a:rPr lang="en-US" sz="1600" dirty="0" err="1" smtClean="0">
                <a:latin typeface="Bookman Old Style" pitchFamily="18" charset="0"/>
              </a:rPr>
              <a:t>ppm</a:t>
            </a:r>
            <a:r>
              <a:rPr lang="el-GR" sz="1600" dirty="0" smtClean="0">
                <a:latin typeface="Bookman Old Style"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0"/>
                                        <p:tgtEl>
                                          <p:spTgt spid="14"/>
                                        </p:tgtEl>
                                      </p:cBhvr>
                                    </p:animEffect>
                                  </p:childTnLst>
                                </p:cTn>
                              </p:par>
                            </p:childTnLst>
                          </p:cTn>
                        </p:par>
                        <p:par>
                          <p:cTn id="8" fill="hold">
                            <p:stCondLst>
                              <p:cond delay="3000"/>
                            </p:stCondLst>
                            <p:childTnLst>
                              <p:par>
                                <p:cTn id="9" presetID="1" presetClass="entr" presetSubtype="0" fill="hold" grpId="0" nodeType="afterEffect">
                                  <p:stCondLst>
                                    <p:cond delay="500"/>
                                  </p:stCondLst>
                                  <p:childTnLst>
                                    <p:set>
                                      <p:cBhvr>
                                        <p:cTn id="10" dur="1" fill="hold">
                                          <p:stCondLst>
                                            <p:cond delay="0"/>
                                          </p:stCondLst>
                                        </p:cTn>
                                        <p:tgtEl>
                                          <p:spTgt spid="17"/>
                                        </p:tgtEl>
                                        <p:attrNameLst>
                                          <p:attrName>style.visibility</p:attrName>
                                        </p:attrNameLst>
                                      </p:cBhvr>
                                      <p:to>
                                        <p:strVal val="visible"/>
                                      </p:to>
                                    </p:set>
                                  </p:childTnLst>
                                </p:cTn>
                              </p:par>
                            </p:childTnLst>
                          </p:cTn>
                        </p:par>
                        <p:par>
                          <p:cTn id="11" fill="hold">
                            <p:stCondLst>
                              <p:cond delay="3500"/>
                            </p:stCondLst>
                            <p:childTnLst>
                              <p:par>
                                <p:cTn id="12" presetID="22" presetClass="entr" presetSubtype="8" fill="hold" nodeType="afterEffect">
                                  <p:stCondLst>
                                    <p:cond delay="150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2000"/>
                                        <p:tgtEl>
                                          <p:spTgt spid="13"/>
                                        </p:tgtEl>
                                      </p:cBhvr>
                                    </p:animEffect>
                                  </p:childTnLst>
                                </p:cTn>
                              </p:par>
                            </p:childTnLst>
                          </p:cTn>
                        </p:par>
                        <p:par>
                          <p:cTn id="15" fill="hold">
                            <p:stCondLst>
                              <p:cond delay="7000"/>
                            </p:stCondLst>
                            <p:childTnLst>
                              <p:par>
                                <p:cTn id="16" presetID="1" presetClass="entr" presetSubtype="0" fill="hold" grpId="0" nodeType="afterEffect">
                                  <p:stCondLst>
                                    <p:cond delay="500"/>
                                  </p:stCondLst>
                                  <p:childTnLst>
                                    <p:set>
                                      <p:cBhvr>
                                        <p:cTn id="17" dur="1" fill="hold">
                                          <p:stCondLst>
                                            <p:cond delay="0"/>
                                          </p:stCondLst>
                                        </p:cTn>
                                        <p:tgtEl>
                                          <p:spTgt spid="16"/>
                                        </p:tgtEl>
                                        <p:attrNameLst>
                                          <p:attrName>style.visibility</p:attrName>
                                        </p:attrNameLst>
                                      </p:cBhvr>
                                      <p:to>
                                        <p:strVal val="visible"/>
                                      </p:to>
                                    </p:set>
                                  </p:childTnLst>
                                </p:cTn>
                              </p:par>
                            </p:childTnLst>
                          </p:cTn>
                        </p:par>
                        <p:par>
                          <p:cTn id="18" fill="hold">
                            <p:stCondLst>
                              <p:cond delay="7500"/>
                            </p:stCondLst>
                            <p:childTnLst>
                              <p:par>
                                <p:cTn id="19" presetID="22" presetClass="entr" presetSubtype="2" fill="hold" grpId="0" nodeType="afterEffect">
                                  <p:stCondLst>
                                    <p:cond delay="2000"/>
                                  </p:stCondLst>
                                  <p:childTnLst>
                                    <p:set>
                                      <p:cBhvr>
                                        <p:cTn id="20" dur="1" fill="hold">
                                          <p:stCondLst>
                                            <p:cond delay="0"/>
                                          </p:stCondLst>
                                        </p:cTn>
                                        <p:tgtEl>
                                          <p:spTgt spid="15"/>
                                        </p:tgtEl>
                                        <p:attrNameLst>
                                          <p:attrName>style.visibility</p:attrName>
                                        </p:attrNameLst>
                                      </p:cBhvr>
                                      <p:to>
                                        <p:strVal val="visible"/>
                                      </p:to>
                                    </p:set>
                                    <p:animEffect transition="in" filter="wipe(right)">
                                      <p:cBhvr>
                                        <p:cTn id="21" dur="2000"/>
                                        <p:tgtEl>
                                          <p:spTgt spid="15"/>
                                        </p:tgtEl>
                                      </p:cBhvr>
                                    </p:animEffect>
                                  </p:childTnLst>
                                </p:cTn>
                              </p:par>
                            </p:childTnLst>
                          </p:cTn>
                        </p:par>
                        <p:par>
                          <p:cTn id="22" fill="hold">
                            <p:stCondLst>
                              <p:cond delay="11500"/>
                            </p:stCondLst>
                            <p:childTnLst>
                              <p:par>
                                <p:cTn id="23" presetID="1" presetClass="entr" presetSubtype="0" fill="hold" grpId="0" nodeType="afterEffect">
                                  <p:stCondLst>
                                    <p:cond delay="50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2000"/>
                                        <p:tgtEl>
                                          <p:spTgt spid="32"/>
                                        </p:tgtEl>
                                      </p:cBhvr>
                                    </p:animEffect>
                                  </p:childTnLst>
                                </p:cTn>
                              </p:par>
                            </p:childTnLst>
                          </p:cTn>
                        </p:par>
                        <p:par>
                          <p:cTn id="30" fill="hold">
                            <p:stCondLst>
                              <p:cond delay="2000"/>
                            </p:stCondLst>
                            <p:childTnLst>
                              <p:par>
                                <p:cTn id="31" presetID="1" presetClass="entr" presetSubtype="0" fill="hold" grpId="0" nodeType="afterEffect">
                                  <p:stCondLst>
                                    <p:cond delay="0"/>
                                  </p:stCondLst>
                                  <p:childTnLst>
                                    <p:set>
                                      <p:cBhvr>
                                        <p:cTn id="32" dur="1" fill="hold">
                                          <p:stCondLst>
                                            <p:cond delay="0"/>
                                          </p:stCondLst>
                                        </p:cTn>
                                        <p:tgtEl>
                                          <p:spTgt spid="25">
                                            <p:txEl>
                                              <p:pRg st="0" end="0"/>
                                            </p:txEl>
                                          </p:spTgt>
                                        </p:tgtEl>
                                        <p:attrNameLst>
                                          <p:attrName>style.visibility</p:attrName>
                                        </p:attrNameLst>
                                      </p:cBhvr>
                                      <p:to>
                                        <p:strVal val="visible"/>
                                      </p:to>
                                    </p:set>
                                  </p:childTnLst>
                                </p:cTn>
                              </p:par>
                            </p:childTnLst>
                          </p:cTn>
                        </p:par>
                        <p:par>
                          <p:cTn id="33" fill="hold">
                            <p:stCondLst>
                              <p:cond delay="2000"/>
                            </p:stCondLst>
                            <p:childTnLst>
                              <p:par>
                                <p:cTn id="34" presetID="22" presetClass="entr" presetSubtype="8" fill="hold" nodeType="afterEffect">
                                  <p:stCondLst>
                                    <p:cond delay="200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2000"/>
                                        <p:tgtEl>
                                          <p:spTgt spid="26"/>
                                        </p:tgtEl>
                                      </p:cBhvr>
                                    </p:animEffect>
                                  </p:childTnLst>
                                </p:cTn>
                              </p:par>
                              <p:par>
                                <p:cTn id="37" presetID="22" presetClass="entr" presetSubtype="8"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2000"/>
                                        <p:tgtEl>
                                          <p:spTgt spid="27"/>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2000"/>
                                        <p:tgtEl>
                                          <p:spTgt spid="2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left)">
                                      <p:cBhvr>
                                        <p:cTn id="45" dur="2000"/>
                                        <p:tgtEl>
                                          <p:spTgt spid="29"/>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2000"/>
                                        <p:tgtEl>
                                          <p:spTgt spid="30"/>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2000"/>
                                        <p:tgtEl>
                                          <p:spTgt spid="31"/>
                                        </p:tgtEl>
                                      </p:cBhvr>
                                    </p:animEffect>
                                  </p:childTnLst>
                                </p:cTn>
                              </p:par>
                            </p:childTnLst>
                          </p:cTn>
                        </p:par>
                        <p:par>
                          <p:cTn id="52" fill="hold">
                            <p:stCondLst>
                              <p:cond delay="6000"/>
                            </p:stCondLst>
                            <p:childTnLst>
                              <p:par>
                                <p:cTn id="53" presetID="1" presetClass="entr" presetSubtype="0" fill="hold" grpId="0" nodeType="afterEffect">
                                  <p:stCondLst>
                                    <p:cond delay="1500"/>
                                  </p:stCondLst>
                                  <p:childTnLst>
                                    <p:set>
                                      <p:cBhvr>
                                        <p:cTn id="54"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p:bldP spid="25" grpId="0" build="p"/>
      <p:bldP spid="28" grpId="0"/>
      <p:bldP spid="29" grpId="0"/>
      <p:bldP spid="30" grpId="0" animBg="1"/>
      <p:bldP spid="31" grpId="0"/>
      <p:bldGraphic spid="32" grpId="0">
        <p:bldAsOne/>
      </p:bldGraphic>
      <p:bldP spid="3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9650" y="762000"/>
            <a:ext cx="5594350" cy="4400550"/>
          </a:xfrm>
        </p:spPr>
        <p:txBody>
          <a:bodyPr>
            <a:normAutofit/>
          </a:bodyPr>
          <a:lstStyle/>
          <a:p>
            <a:r>
              <a:rPr lang="el-GR" sz="1600" dirty="0" smtClean="0">
                <a:latin typeface="Bookman Old Style" pitchFamily="18" charset="0"/>
              </a:rPr>
              <a:t>Περισσότερα από 25 χρόνια μετά, και δυστυχώς οι εκπομπές </a:t>
            </a:r>
            <a:r>
              <a:rPr lang="en-US" sz="1600" dirty="0" smtClean="0">
                <a:latin typeface="Bookman Old Style" pitchFamily="18" charset="0"/>
              </a:rPr>
              <a:t>CO2 </a:t>
            </a:r>
            <a:r>
              <a:rPr lang="el-GR" sz="1600" dirty="0" smtClean="0">
                <a:latin typeface="Bookman Old Style" pitchFamily="18" charset="0"/>
              </a:rPr>
              <a:t>συνεχίζουν να αυξάνονται.</a:t>
            </a:r>
          </a:p>
          <a:p>
            <a:r>
              <a:rPr lang="el-GR" sz="1600" dirty="0" smtClean="0">
                <a:latin typeface="Bookman Old Style" pitchFamily="18" charset="0"/>
              </a:rPr>
              <a:t>Παρότι έχουν γίνει σημαντικά βήματα, η μέση θερμοκρασία στην επιφάνεια της γης </a:t>
            </a:r>
            <a:r>
              <a:rPr lang="el-GR" sz="1600" dirty="0" smtClean="0">
                <a:solidFill>
                  <a:srgbClr val="FF0000"/>
                </a:solidFill>
                <a:latin typeface="Bookman Old Style" pitchFamily="18" charset="0"/>
              </a:rPr>
              <a:t>έχει ήδη αυξηθεί κατά 1</a:t>
            </a:r>
            <a:r>
              <a:rPr lang="en-US" sz="1600" baseline="30000" dirty="0" err="1" smtClean="0">
                <a:solidFill>
                  <a:srgbClr val="FF0000"/>
                </a:solidFill>
                <a:latin typeface="Bookman Old Style" pitchFamily="18" charset="0"/>
              </a:rPr>
              <a:t>o</a:t>
            </a:r>
            <a:r>
              <a:rPr lang="en-US" sz="1600" dirty="0" err="1" smtClean="0">
                <a:solidFill>
                  <a:srgbClr val="FF0000"/>
                </a:solidFill>
                <a:latin typeface="Bookman Old Style" pitchFamily="18" charset="0"/>
              </a:rPr>
              <a:t>C</a:t>
            </a:r>
            <a:r>
              <a:rPr lang="en-US" sz="1600" dirty="0" smtClean="0">
                <a:solidFill>
                  <a:srgbClr val="FF0000"/>
                </a:solidFill>
                <a:latin typeface="Bookman Old Style" pitchFamily="18" charset="0"/>
              </a:rPr>
              <a:t> </a:t>
            </a:r>
            <a:r>
              <a:rPr lang="el-GR" sz="1600" dirty="0" smtClean="0">
                <a:latin typeface="Bookman Old Style" pitchFamily="18" charset="0"/>
              </a:rPr>
              <a:t>σε σχέση με την προ-βιομηχανική περίοδο και αναμένεται να φτάσει </a:t>
            </a:r>
            <a:r>
              <a:rPr lang="el-GR" sz="1600" dirty="0" smtClean="0">
                <a:solidFill>
                  <a:srgbClr val="FF0000"/>
                </a:solidFill>
                <a:latin typeface="Bookman Old Style" pitchFamily="18" charset="0"/>
              </a:rPr>
              <a:t>1</a:t>
            </a:r>
            <a:r>
              <a:rPr lang="en-US" sz="1600" dirty="0" smtClean="0">
                <a:solidFill>
                  <a:srgbClr val="FF0000"/>
                </a:solidFill>
                <a:latin typeface="Bookman Old Style" pitchFamily="18" charset="0"/>
              </a:rPr>
              <a:t>.5</a:t>
            </a:r>
            <a:r>
              <a:rPr lang="en-US" sz="1600" baseline="30000" dirty="0" smtClean="0">
                <a:solidFill>
                  <a:srgbClr val="FF0000"/>
                </a:solidFill>
                <a:latin typeface="Bookman Old Style" pitchFamily="18" charset="0"/>
              </a:rPr>
              <a:t>o</a:t>
            </a:r>
            <a:r>
              <a:rPr lang="en-US" sz="1600" dirty="0" smtClean="0">
                <a:solidFill>
                  <a:srgbClr val="FF0000"/>
                </a:solidFill>
                <a:latin typeface="Bookman Old Style" pitchFamily="18" charset="0"/>
              </a:rPr>
              <a:t>C </a:t>
            </a:r>
            <a:r>
              <a:rPr lang="el-GR" sz="1600" dirty="0" smtClean="0">
                <a:latin typeface="Bookman Old Style" pitchFamily="18" charset="0"/>
              </a:rPr>
              <a:t>μετά το 2030, και προς το τέλος του αιώνα τους</a:t>
            </a:r>
            <a:r>
              <a:rPr lang="el-GR" sz="1600" dirty="0" smtClean="0">
                <a:solidFill>
                  <a:srgbClr val="FF0000"/>
                </a:solidFill>
                <a:latin typeface="Bookman Old Style" pitchFamily="18" charset="0"/>
              </a:rPr>
              <a:t> </a:t>
            </a:r>
            <a:r>
              <a:rPr lang="en-US" sz="1600" dirty="0" smtClean="0">
                <a:solidFill>
                  <a:srgbClr val="FF0000"/>
                </a:solidFill>
                <a:latin typeface="Bookman Old Style" pitchFamily="18" charset="0"/>
              </a:rPr>
              <a:t>2</a:t>
            </a:r>
            <a:r>
              <a:rPr lang="el-GR" sz="1600" dirty="0" smtClean="0">
                <a:solidFill>
                  <a:srgbClr val="FF0000"/>
                </a:solidFill>
                <a:latin typeface="Bookman Old Style" pitchFamily="18" charset="0"/>
              </a:rPr>
              <a:t> - </a:t>
            </a:r>
            <a:r>
              <a:rPr lang="en-US" sz="1600" dirty="0" smtClean="0">
                <a:solidFill>
                  <a:srgbClr val="FF0000"/>
                </a:solidFill>
                <a:latin typeface="Bookman Old Style" pitchFamily="18" charset="0"/>
              </a:rPr>
              <a:t>4.5</a:t>
            </a:r>
            <a:r>
              <a:rPr lang="en-US" sz="1600" baseline="30000" dirty="0" smtClean="0">
                <a:solidFill>
                  <a:srgbClr val="FF0000"/>
                </a:solidFill>
                <a:latin typeface="Bookman Old Style" pitchFamily="18" charset="0"/>
              </a:rPr>
              <a:t>o</a:t>
            </a:r>
            <a:r>
              <a:rPr lang="en-US" sz="1600" dirty="0" smtClean="0">
                <a:solidFill>
                  <a:srgbClr val="FF0000"/>
                </a:solidFill>
                <a:latin typeface="Bookman Old Style" pitchFamily="18" charset="0"/>
              </a:rPr>
              <a:t>C </a:t>
            </a:r>
            <a:r>
              <a:rPr lang="el-GR" sz="1600" dirty="0" smtClean="0">
                <a:latin typeface="Bookman Old Style" pitchFamily="18" charset="0"/>
              </a:rPr>
              <a:t>χωρίς να μπορούν να αποκλειστούν </a:t>
            </a:r>
            <a:r>
              <a:rPr lang="el-GR" sz="1600" dirty="0" smtClean="0">
                <a:solidFill>
                  <a:srgbClr val="FF0000"/>
                </a:solidFill>
                <a:latin typeface="Bookman Old Style" pitchFamily="18" charset="0"/>
              </a:rPr>
              <a:t>αυξήσεις μεγαλύτερες των </a:t>
            </a:r>
            <a:r>
              <a:rPr lang="en-US" sz="1600" dirty="0" smtClean="0">
                <a:solidFill>
                  <a:srgbClr val="FF0000"/>
                </a:solidFill>
                <a:latin typeface="Bookman Old Style" pitchFamily="18" charset="0"/>
              </a:rPr>
              <a:t>4.5</a:t>
            </a:r>
            <a:r>
              <a:rPr lang="en-US" sz="1600" baseline="30000" dirty="0" smtClean="0">
                <a:solidFill>
                  <a:srgbClr val="FF0000"/>
                </a:solidFill>
                <a:latin typeface="Bookman Old Style" pitchFamily="18" charset="0"/>
              </a:rPr>
              <a:t>o</a:t>
            </a:r>
            <a:r>
              <a:rPr lang="en-US" sz="1600" dirty="0" smtClean="0">
                <a:solidFill>
                  <a:srgbClr val="FF0000"/>
                </a:solidFill>
                <a:latin typeface="Bookman Old Style" pitchFamily="18" charset="0"/>
              </a:rPr>
              <a:t>C </a:t>
            </a:r>
            <a:r>
              <a:rPr lang="el-GR" sz="1600" dirty="0" smtClean="0">
                <a:solidFill>
                  <a:srgbClr val="FF0000"/>
                </a:solidFill>
                <a:latin typeface="Bookman Old Style" pitchFamily="18" charset="0"/>
              </a:rPr>
              <a:t> </a:t>
            </a:r>
            <a:r>
              <a:rPr lang="el-GR" sz="1600" dirty="0" smtClean="0">
                <a:latin typeface="Bookman Old Style" pitchFamily="18" charset="0"/>
              </a:rPr>
              <a:t>(Έκθεση </a:t>
            </a:r>
            <a:r>
              <a:rPr lang="en-US" sz="1600" dirty="0" smtClean="0">
                <a:latin typeface="Bookman Old Style" pitchFamily="18" charset="0"/>
              </a:rPr>
              <a:t>IPCC, </a:t>
            </a:r>
            <a:r>
              <a:rPr lang="el-GR" sz="1600" dirty="0" smtClean="0">
                <a:latin typeface="Bookman Old Style" pitchFamily="18" charset="0"/>
              </a:rPr>
              <a:t>Οκτώβριος 2018)</a:t>
            </a:r>
            <a:r>
              <a:rPr lang="en-US" sz="1600" dirty="0" smtClean="0">
                <a:latin typeface="Bookman Old Style" pitchFamily="18" charset="0"/>
              </a:rPr>
              <a:t>.</a:t>
            </a:r>
            <a:endParaRPr lang="el-GR" sz="1600" dirty="0" smtClean="0">
              <a:latin typeface="Bookman Old Style" pitchFamily="18" charset="0"/>
            </a:endParaRPr>
          </a:p>
          <a:p>
            <a:endParaRPr lang="en-US" sz="1600" dirty="0" smtClean="0">
              <a:latin typeface="Bookman Old Style" pitchFamily="18" charset="0"/>
            </a:endParaRPr>
          </a:p>
          <a:p>
            <a:pPr marL="1971675" indent="-182563"/>
            <a:r>
              <a:rPr lang="el-GR" sz="1600" dirty="0" smtClean="0">
                <a:latin typeface="Bookman Old Style" pitchFamily="18" charset="0"/>
              </a:rPr>
              <a:t>Επομένως απαιτούνται άμεσα</a:t>
            </a:r>
            <a:r>
              <a:rPr lang="en-US" sz="1600" dirty="0" smtClean="0">
                <a:latin typeface="Bookman Old Style" pitchFamily="18" charset="0"/>
              </a:rPr>
              <a:t>, </a:t>
            </a:r>
            <a:r>
              <a:rPr lang="el-GR" sz="1600" dirty="0" smtClean="0">
                <a:latin typeface="Bookman Old Style" pitchFamily="18" charset="0"/>
              </a:rPr>
              <a:t>συντονισμένες δράσεις για να μην καταλήξουμε να προστρέξουμε σε λύσεις </a:t>
            </a:r>
            <a:r>
              <a:rPr lang="el-GR" sz="1600" dirty="0" err="1" smtClean="0">
                <a:latin typeface="Bookman Old Style" pitchFamily="18" charset="0"/>
              </a:rPr>
              <a:t>γεωμηχανικών</a:t>
            </a:r>
            <a:r>
              <a:rPr lang="el-GR" sz="1600" dirty="0" smtClean="0">
                <a:latin typeface="Bookman Old Style" pitchFamily="18" charset="0"/>
              </a:rPr>
              <a:t> παρεμβάσεων οι οποίες ενέχουν υψηλούς κινδύνους</a:t>
            </a:r>
            <a:endParaRPr lang="el-GR" sz="1600" dirty="0">
              <a:latin typeface="Bookman Old Style" pitchFamily="18" charset="0"/>
            </a:endParaRPr>
          </a:p>
        </p:txBody>
      </p:sp>
      <p:sp>
        <p:nvSpPr>
          <p:cNvPr id="2" name="Title 1"/>
          <p:cNvSpPr>
            <a:spLocks noGrp="1"/>
          </p:cNvSpPr>
          <p:nvPr>
            <p:ph type="title"/>
          </p:nvPr>
        </p:nvSpPr>
        <p:spPr>
          <a:xfrm>
            <a:off x="260350" y="6350"/>
            <a:ext cx="8883650" cy="533400"/>
          </a:xfrm>
        </p:spPr>
        <p:txBody>
          <a:bodyPr>
            <a:normAutofit fontScale="90000"/>
          </a:bodyPr>
          <a:lstStyle/>
          <a:p>
            <a:r>
              <a:rPr lang="el-GR" dirty="0" smtClean="0">
                <a:latin typeface="Bookman Old Style" pitchFamily="18" charset="0"/>
                <a:cs typeface="Times New Roman" pitchFamily="18" charset="0"/>
              </a:rPr>
              <a:t>Διεθνής συνεργασία για την Κλιματική Αλλαγή: ιστορικό</a:t>
            </a:r>
            <a:endParaRPr lang="el-GR" dirty="0">
              <a:latin typeface="Bookman Old Style" pitchFamily="18" charset="0"/>
              <a:cs typeface="Times New Roman" pitchFamily="18" charset="0"/>
            </a:endParaRPr>
          </a:p>
        </p:txBody>
      </p:sp>
      <p:pic>
        <p:nvPicPr>
          <p:cNvPr id="13314" name="Picture 2" descr="Image result for paris agreement"/>
          <p:cNvPicPr>
            <a:picLocks noChangeAspect="1" noChangeArrowheads="1"/>
          </p:cNvPicPr>
          <p:nvPr/>
        </p:nvPicPr>
        <p:blipFill>
          <a:blip r:embed="rId2" cstate="print"/>
          <a:srcRect/>
          <a:stretch>
            <a:fillRect/>
          </a:stretch>
        </p:blipFill>
        <p:spPr bwMode="auto">
          <a:xfrm>
            <a:off x="5816600" y="4886228"/>
            <a:ext cx="3327400" cy="1668574"/>
          </a:xfrm>
          <a:prstGeom prst="rect">
            <a:avLst/>
          </a:prstGeom>
          <a:noFill/>
        </p:spPr>
      </p:pic>
      <p:sp>
        <p:nvSpPr>
          <p:cNvPr id="14338" name="AutoShape 2" descr="Image result for rio summit 199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4340" name="AutoShape 4" descr="Image result for rio summit 199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4342" name="Picture 6" descr="Image result for rio summit 1992"/>
          <p:cNvPicPr>
            <a:picLocks noChangeAspect="1" noChangeArrowheads="1"/>
          </p:cNvPicPr>
          <p:nvPr/>
        </p:nvPicPr>
        <p:blipFill>
          <a:blip r:embed="rId3"/>
          <a:srcRect/>
          <a:stretch>
            <a:fillRect/>
          </a:stretch>
        </p:blipFill>
        <p:spPr bwMode="auto">
          <a:xfrm>
            <a:off x="393700" y="806450"/>
            <a:ext cx="1822450" cy="1421512"/>
          </a:xfrm>
          <a:prstGeom prst="rect">
            <a:avLst/>
          </a:prstGeom>
          <a:noFill/>
        </p:spPr>
      </p:pic>
      <p:pic>
        <p:nvPicPr>
          <p:cNvPr id="14344" name="Picture 8" descr="Image result for cop 3 kyoto japÃ³n 1997"/>
          <p:cNvPicPr>
            <a:picLocks noChangeAspect="1" noChangeArrowheads="1"/>
          </p:cNvPicPr>
          <p:nvPr/>
        </p:nvPicPr>
        <p:blipFill>
          <a:blip r:embed="rId4"/>
          <a:srcRect/>
          <a:stretch>
            <a:fillRect/>
          </a:stretch>
        </p:blipFill>
        <p:spPr bwMode="auto">
          <a:xfrm>
            <a:off x="3016250" y="3606800"/>
            <a:ext cx="2621411" cy="1022350"/>
          </a:xfrm>
          <a:prstGeom prst="rect">
            <a:avLst/>
          </a:prstGeom>
          <a:noFill/>
        </p:spPr>
      </p:pic>
      <p:pic>
        <p:nvPicPr>
          <p:cNvPr id="14346" name="Picture 10" descr="Image result for UNFCCC"/>
          <p:cNvPicPr>
            <a:picLocks noChangeAspect="1" noChangeArrowheads="1"/>
          </p:cNvPicPr>
          <p:nvPr/>
        </p:nvPicPr>
        <p:blipFill>
          <a:blip r:embed="rId5"/>
          <a:srcRect l="14737" r="8632"/>
          <a:stretch>
            <a:fillRect/>
          </a:stretch>
        </p:blipFill>
        <p:spPr bwMode="auto">
          <a:xfrm>
            <a:off x="2527300" y="1973262"/>
            <a:ext cx="1155700" cy="1055688"/>
          </a:xfrm>
          <a:prstGeom prst="rect">
            <a:avLst/>
          </a:prstGeom>
          <a:noFill/>
        </p:spPr>
      </p:pic>
      <p:sp>
        <p:nvSpPr>
          <p:cNvPr id="10" name="9 - Ορθογώνιο"/>
          <p:cNvSpPr/>
          <p:nvPr/>
        </p:nvSpPr>
        <p:spPr>
          <a:xfrm>
            <a:off x="260350" y="5166261"/>
            <a:ext cx="6311900" cy="1323439"/>
          </a:xfrm>
          <a:prstGeom prst="rect">
            <a:avLst/>
          </a:prstGeom>
        </p:spPr>
        <p:txBody>
          <a:bodyPr wrap="square">
            <a:spAutoFit/>
          </a:bodyPr>
          <a:lstStyle/>
          <a:p>
            <a:r>
              <a:rPr lang="el-GR" sz="1600" dirty="0" smtClean="0">
                <a:latin typeface="Bookman Old Style" pitchFamily="18" charset="0"/>
              </a:rPr>
              <a:t>Στα πλαίσια της Συμφωνίας του Παρισιού, 195 χώρες έθεσαν ως στόχο τον περιορισμό της παγκόσμιας </a:t>
            </a:r>
            <a:r>
              <a:rPr lang="el-GR" sz="1600" dirty="0" err="1" smtClean="0">
                <a:latin typeface="Bookman Old Style" pitchFamily="18" charset="0"/>
              </a:rPr>
              <a:t>αύξη</a:t>
            </a:r>
            <a:r>
              <a:rPr lang="el-GR" sz="1600" dirty="0" smtClean="0">
                <a:latin typeface="Bookman Old Style" pitchFamily="18" charset="0"/>
              </a:rPr>
              <a:t>-σης της θερμοκρασίας σε «αρκετά χαμηλότερα από 2°C» </a:t>
            </a:r>
            <a:r>
              <a:rPr lang="el-GR" sz="1600" dirty="0" err="1" smtClean="0">
                <a:latin typeface="Bookman Old Style" pitchFamily="18" charset="0"/>
              </a:rPr>
              <a:t>παρέχο</a:t>
            </a:r>
            <a:r>
              <a:rPr lang="el-GR" sz="1600" dirty="0" smtClean="0">
                <a:latin typeface="Bookman Old Style" pitchFamily="18" charset="0"/>
              </a:rPr>
              <a:t>-</a:t>
            </a:r>
            <a:br>
              <a:rPr lang="el-GR" sz="1600" dirty="0" smtClean="0">
                <a:latin typeface="Bookman Old Style" pitchFamily="18" charset="0"/>
              </a:rPr>
            </a:br>
            <a:r>
              <a:rPr lang="el-GR" sz="1600" dirty="0" err="1" smtClean="0">
                <a:latin typeface="Bookman Old Style" pitchFamily="18" charset="0"/>
              </a:rPr>
              <a:t>ντας</a:t>
            </a:r>
            <a:r>
              <a:rPr lang="el-GR" sz="1600" dirty="0" smtClean="0">
                <a:latin typeface="Bookman Old Style" pitchFamily="18" charset="0"/>
              </a:rPr>
              <a:t> την απαραίτητη ευελιξία και διατηρώντας ταυτόχρονα πολλές πτυχές της συμφωνίας ως νομικά δεσμευτικές. </a:t>
            </a:r>
            <a:endParaRPr lang="el-GR" sz="1600" dirty="0">
              <a:latin typeface="Bookman Old Style" pitchFamily="18" charset="0"/>
            </a:endParaRPr>
          </a:p>
        </p:txBody>
      </p:sp>
      <p:sp>
        <p:nvSpPr>
          <p:cNvPr id="11" name="10 - Ορθογώνιο"/>
          <p:cNvSpPr/>
          <p:nvPr/>
        </p:nvSpPr>
        <p:spPr>
          <a:xfrm>
            <a:off x="260350" y="2184400"/>
            <a:ext cx="5378450" cy="2954655"/>
          </a:xfrm>
          <a:prstGeom prst="rect">
            <a:avLst/>
          </a:prstGeom>
        </p:spPr>
        <p:txBody>
          <a:bodyPr wrap="square">
            <a:spAutoFit/>
          </a:bodyPr>
          <a:lstStyle/>
          <a:p>
            <a:r>
              <a:rPr lang="el-GR" sz="1600" dirty="0" smtClean="0">
                <a:latin typeface="Bookman Old Style" pitchFamily="18" charset="0"/>
              </a:rPr>
              <a:t>Σημαντικότερα </a:t>
            </a:r>
            <a:br>
              <a:rPr lang="el-GR" sz="1600" dirty="0" smtClean="0">
                <a:latin typeface="Bookman Old Style" pitchFamily="18" charset="0"/>
              </a:rPr>
            </a:br>
            <a:r>
              <a:rPr lang="el-GR" sz="1600" dirty="0" smtClean="0">
                <a:latin typeface="Bookman Old Style" pitchFamily="18" charset="0"/>
              </a:rPr>
              <a:t>βήματα η Σύμβαση-</a:t>
            </a:r>
            <a:br>
              <a:rPr lang="el-GR" sz="1600" dirty="0" smtClean="0">
                <a:latin typeface="Bookman Old Style" pitchFamily="18" charset="0"/>
              </a:rPr>
            </a:br>
            <a:r>
              <a:rPr lang="el-GR" sz="1600" dirty="0" smtClean="0">
                <a:latin typeface="Bookman Old Style" pitchFamily="18" charset="0"/>
              </a:rPr>
              <a:t>Πλαίσιο των Η.Ε. για </a:t>
            </a:r>
            <a:br>
              <a:rPr lang="el-GR" sz="1600" dirty="0" smtClean="0">
                <a:latin typeface="Bookman Old Style" pitchFamily="18" charset="0"/>
              </a:rPr>
            </a:br>
            <a:r>
              <a:rPr lang="el-GR" sz="1600" dirty="0" smtClean="0">
                <a:latin typeface="Bookman Old Style" pitchFamily="18" charset="0"/>
              </a:rPr>
              <a:t>την Κλιματική Αλλαγή </a:t>
            </a:r>
            <a:br>
              <a:rPr lang="el-GR" sz="1600" dirty="0" smtClean="0">
                <a:latin typeface="Bookman Old Style" pitchFamily="18" charset="0"/>
              </a:rPr>
            </a:br>
            <a:r>
              <a:rPr lang="el-GR" sz="1600" dirty="0" smtClean="0">
                <a:latin typeface="Bookman Old Style" pitchFamily="18" charset="0"/>
              </a:rPr>
              <a:t>(</a:t>
            </a:r>
            <a:r>
              <a:rPr lang="it-IT" sz="1600" dirty="0" smtClean="0">
                <a:latin typeface="Bookman Old Style" pitchFamily="18" charset="0"/>
              </a:rPr>
              <a:t>UNFCCC</a:t>
            </a:r>
            <a:r>
              <a:rPr lang="el-GR" sz="1600" dirty="0" smtClean="0">
                <a:latin typeface="Bookman Old Style" pitchFamily="18" charset="0"/>
              </a:rPr>
              <a:t>) το 1994 και η δημιουργία</a:t>
            </a:r>
            <a:r>
              <a:rPr lang="en-US" sz="1600" dirty="0" smtClean="0">
                <a:latin typeface="Bookman Old Style" pitchFamily="18" charset="0"/>
              </a:rPr>
              <a:t> </a:t>
            </a:r>
            <a:r>
              <a:rPr lang="el-GR" sz="1600" dirty="0" smtClean="0">
                <a:latin typeface="Bookman Old Style" pitchFamily="18" charset="0"/>
              </a:rPr>
              <a:t>της </a:t>
            </a:r>
            <a:r>
              <a:rPr lang="en-US" sz="1600" dirty="0" smtClean="0">
                <a:latin typeface="Bookman Old Style" pitchFamily="18" charset="0"/>
              </a:rPr>
              <a:t/>
            </a:r>
            <a:br>
              <a:rPr lang="en-US" sz="1600" dirty="0" smtClean="0">
                <a:latin typeface="Bookman Old Style" pitchFamily="18" charset="0"/>
              </a:rPr>
            </a:br>
            <a:r>
              <a:rPr lang="el-GR" sz="1600" dirty="0" smtClean="0">
                <a:latin typeface="Bookman Old Style" pitchFamily="18" charset="0"/>
              </a:rPr>
              <a:t>Διακυβερνητικής Επιτροπής για την </a:t>
            </a:r>
            <a:r>
              <a:rPr lang="en-US" sz="1600" dirty="0" smtClean="0">
                <a:latin typeface="Bookman Old Style" pitchFamily="18" charset="0"/>
              </a:rPr>
              <a:t/>
            </a:r>
            <a:br>
              <a:rPr lang="en-US" sz="1600" dirty="0" smtClean="0">
                <a:latin typeface="Bookman Old Style" pitchFamily="18" charset="0"/>
              </a:rPr>
            </a:br>
            <a:r>
              <a:rPr lang="el-GR" sz="1600" dirty="0" smtClean="0">
                <a:latin typeface="Bookman Old Style" pitchFamily="18" charset="0"/>
              </a:rPr>
              <a:t>Κλιματική Αλλαγή (</a:t>
            </a:r>
            <a:r>
              <a:rPr lang="it-IT" sz="1600" dirty="0" smtClean="0">
                <a:latin typeface="Bookman Old Style" pitchFamily="18" charset="0"/>
              </a:rPr>
              <a:t>IPCC</a:t>
            </a:r>
            <a:r>
              <a:rPr lang="el-GR" sz="1600" dirty="0" smtClean="0">
                <a:latin typeface="Bookman Old Style" pitchFamily="18" charset="0"/>
              </a:rPr>
              <a:t>)</a:t>
            </a:r>
          </a:p>
          <a:p>
            <a:endParaRPr lang="en-US" sz="1000" dirty="0" smtClean="0">
              <a:latin typeface="Bookman Old Style" pitchFamily="18" charset="0"/>
            </a:endParaRPr>
          </a:p>
          <a:p>
            <a:r>
              <a:rPr lang="el-GR" sz="1600" dirty="0" smtClean="0">
                <a:latin typeface="Bookman Old Style" pitchFamily="18" charset="0"/>
              </a:rPr>
              <a:t>Το Πρωτόκολλο του Κιότο </a:t>
            </a:r>
            <a:br>
              <a:rPr lang="el-GR" sz="1600" dirty="0" smtClean="0">
                <a:latin typeface="Bookman Old Style" pitchFamily="18" charset="0"/>
              </a:rPr>
            </a:br>
            <a:r>
              <a:rPr lang="el-GR" sz="1600" dirty="0" smtClean="0">
                <a:latin typeface="Bookman Old Style" pitchFamily="18" charset="0"/>
              </a:rPr>
              <a:t>δεν κατάφερε να ελέγξει τις </a:t>
            </a:r>
            <a:br>
              <a:rPr lang="el-GR" sz="1600" dirty="0" smtClean="0">
                <a:latin typeface="Bookman Old Style" pitchFamily="18" charset="0"/>
              </a:rPr>
            </a:br>
            <a:r>
              <a:rPr lang="el-GR" sz="1600" dirty="0" smtClean="0">
                <a:latin typeface="Bookman Old Style" pitchFamily="18" charset="0"/>
              </a:rPr>
              <a:t>εκπομπές </a:t>
            </a:r>
            <a:r>
              <a:rPr lang="en-US" sz="1600" dirty="0" smtClean="0">
                <a:latin typeface="Bookman Old Style" pitchFamily="18" charset="0"/>
              </a:rPr>
              <a:t>GHG</a:t>
            </a:r>
            <a:r>
              <a:rPr lang="el-GR" sz="1600" dirty="0" smtClean="0">
                <a:latin typeface="Bookman Old Style" pitchFamily="18" charset="0"/>
              </a:rPr>
              <a:t> (τη δεκαετία 2000-2010 είχαμε την μεγαλύτερη απόλυτη αύξηση των εκπομπών GHG).</a:t>
            </a:r>
            <a:endParaRPr lang="el-GR" sz="1600" dirty="0">
              <a:latin typeface="Bookman Old Style" pitchFamily="18" charset="0"/>
            </a:endParaRPr>
          </a:p>
        </p:txBody>
      </p:sp>
    </p:spTree>
    <p:extLst>
      <p:ext uri="{BB962C8B-B14F-4D97-AF65-F5344CB8AC3E}">
        <p14:creationId xmlns="" xmlns:p14="http://schemas.microsoft.com/office/powerpoint/2010/main" val="4020102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Picture 13" descr="https://www.ipcc.ch/site/assets/uploads/2018/02/Fig-2.3_rev1-01-2-1024x797.png"/>
          <p:cNvPicPr>
            <a:picLocks noChangeAspect="1" noChangeArrowheads="1"/>
          </p:cNvPicPr>
          <p:nvPr/>
        </p:nvPicPr>
        <p:blipFill>
          <a:blip r:embed="rId3"/>
          <a:srcRect/>
          <a:stretch>
            <a:fillRect/>
          </a:stretch>
        </p:blipFill>
        <p:spPr bwMode="auto">
          <a:xfrm>
            <a:off x="3683000" y="1117600"/>
            <a:ext cx="5516035" cy="4292600"/>
          </a:xfrm>
          <a:prstGeom prst="rect">
            <a:avLst/>
          </a:prstGeom>
          <a:noFill/>
          <a:ln w="9525">
            <a:noFill/>
            <a:miter lim="800000"/>
            <a:headEnd/>
            <a:tailEnd/>
          </a:ln>
        </p:spPr>
      </p:pic>
      <p:grpSp>
        <p:nvGrpSpPr>
          <p:cNvPr id="2" name="4 - Ομάδα"/>
          <p:cNvGrpSpPr>
            <a:grpSpLocks/>
          </p:cNvGrpSpPr>
          <p:nvPr/>
        </p:nvGrpSpPr>
        <p:grpSpPr bwMode="auto">
          <a:xfrm>
            <a:off x="0" y="5284788"/>
            <a:ext cx="1214438" cy="1166812"/>
            <a:chOff x="571500" y="1262063"/>
            <a:chExt cx="1590675" cy="1666875"/>
          </a:xfrm>
        </p:grpSpPr>
        <p:pic>
          <p:nvPicPr>
            <p:cNvPr id="6155" name="Picture 3"/>
            <p:cNvPicPr>
              <a:picLocks noChangeAspect="1" noChangeArrowheads="1"/>
            </p:cNvPicPr>
            <p:nvPr/>
          </p:nvPicPr>
          <p:blipFill>
            <a:blip r:embed="rId4"/>
            <a:srcRect/>
            <a:stretch>
              <a:fillRect/>
            </a:stretch>
          </p:blipFill>
          <p:spPr bwMode="auto">
            <a:xfrm>
              <a:off x="642938" y="2119313"/>
              <a:ext cx="1485900" cy="809625"/>
            </a:xfrm>
            <a:prstGeom prst="rect">
              <a:avLst/>
            </a:prstGeom>
            <a:noFill/>
            <a:ln w="9525">
              <a:noFill/>
              <a:miter lim="800000"/>
              <a:headEnd/>
              <a:tailEnd/>
            </a:ln>
          </p:spPr>
        </p:pic>
        <p:pic>
          <p:nvPicPr>
            <p:cNvPr id="6156" name="Picture 4"/>
            <p:cNvPicPr>
              <a:picLocks noChangeAspect="1" noChangeArrowheads="1"/>
            </p:cNvPicPr>
            <p:nvPr/>
          </p:nvPicPr>
          <p:blipFill>
            <a:blip r:embed="rId5"/>
            <a:srcRect/>
            <a:stretch>
              <a:fillRect/>
            </a:stretch>
          </p:blipFill>
          <p:spPr bwMode="auto">
            <a:xfrm>
              <a:off x="571500" y="1262063"/>
              <a:ext cx="1590675" cy="857250"/>
            </a:xfrm>
            <a:prstGeom prst="rect">
              <a:avLst/>
            </a:prstGeom>
            <a:noFill/>
            <a:ln w="9525">
              <a:noFill/>
              <a:miter lim="800000"/>
              <a:headEnd/>
              <a:tailEnd/>
            </a:ln>
          </p:spPr>
        </p:pic>
      </p:grpSp>
      <p:sp>
        <p:nvSpPr>
          <p:cNvPr id="6" name="5 - Ορθογώνιο"/>
          <p:cNvSpPr/>
          <p:nvPr/>
        </p:nvSpPr>
        <p:spPr>
          <a:xfrm>
            <a:off x="4000500" y="5505450"/>
            <a:ext cx="5143500" cy="584200"/>
          </a:xfrm>
          <a:prstGeom prst="rect">
            <a:avLst/>
          </a:prstGeom>
        </p:spPr>
        <p:txBody>
          <a:bodyPr>
            <a:spAutoFit/>
          </a:bodyPr>
          <a:lstStyle/>
          <a:p>
            <a:pPr algn="ctr">
              <a:defRPr/>
            </a:pPr>
            <a:r>
              <a:rPr lang="en-US" sz="1600" dirty="0">
                <a:latin typeface="Bookman Old Style" pitchFamily="18" charset="0"/>
              </a:rPr>
              <a:t>Warming versus cumulative CO2 emissions (Source: IPCC 2014, Figure SPM.5 (b))</a:t>
            </a:r>
            <a:endParaRPr lang="el-GR" sz="1600" dirty="0">
              <a:latin typeface="Bookman Old Style" pitchFamily="18" charset="0"/>
            </a:endParaRPr>
          </a:p>
        </p:txBody>
      </p:sp>
      <p:sp>
        <p:nvSpPr>
          <p:cNvPr id="11" name="1 - Τίτλος"/>
          <p:cNvSpPr txBox="1">
            <a:spLocks/>
          </p:cNvSpPr>
          <p:nvPr/>
        </p:nvSpPr>
        <p:spPr>
          <a:xfrm>
            <a:off x="261938" y="0"/>
            <a:ext cx="8221662" cy="571500"/>
          </a:xfrm>
          <a:prstGeom prst="rect">
            <a:avLst/>
          </a:prstGeom>
        </p:spPr>
        <p:txBody>
          <a:bodyPr/>
          <a:lstStyle/>
          <a:p>
            <a:pPr eaLnBrk="0" hangingPunct="0">
              <a:defRPr/>
            </a:pPr>
            <a:r>
              <a:rPr lang="el-GR" sz="2800" kern="0" dirty="0">
                <a:solidFill>
                  <a:schemeClr val="tx2"/>
                </a:solidFill>
                <a:latin typeface="Bookman Old Style" pitchFamily="18" charset="0"/>
                <a:ea typeface="+mj-ea"/>
                <a:cs typeface="+mj-cs"/>
              </a:rPr>
              <a:t>Το κατεπείγον της κλιματικής πρόκλησης</a:t>
            </a:r>
            <a:endParaRPr lang="el-GR" sz="2800" kern="0" dirty="0">
              <a:solidFill>
                <a:srgbClr val="FF0000"/>
              </a:solidFill>
              <a:latin typeface="Bookman Old Style" pitchFamily="18" charset="0"/>
              <a:ea typeface="+mj-ea"/>
              <a:cs typeface="+mj-cs"/>
            </a:endParaRPr>
          </a:p>
        </p:txBody>
      </p:sp>
      <p:sp>
        <p:nvSpPr>
          <p:cNvPr id="12" name="11 - Ορθογώνιο"/>
          <p:cNvSpPr/>
          <p:nvPr/>
        </p:nvSpPr>
        <p:spPr>
          <a:xfrm>
            <a:off x="1" y="850900"/>
            <a:ext cx="4083050" cy="5016758"/>
          </a:xfrm>
          <a:prstGeom prst="rect">
            <a:avLst/>
          </a:prstGeom>
        </p:spPr>
        <p:txBody>
          <a:bodyPr wrap="square">
            <a:spAutoFit/>
          </a:bodyPr>
          <a:lstStyle/>
          <a:p>
            <a:pPr>
              <a:defRPr/>
            </a:pPr>
            <a:r>
              <a:rPr lang="el-GR" sz="1600" dirty="0">
                <a:latin typeface="Bookman Old Style" pitchFamily="18" charset="0"/>
              </a:rPr>
              <a:t>«Για να περιοριστεί η αύξηση της </a:t>
            </a:r>
            <a:r>
              <a:rPr lang="el-GR" sz="1600" dirty="0" err="1">
                <a:latin typeface="Bookman Old Style" pitchFamily="18" charset="0"/>
              </a:rPr>
              <a:t>θερμο</a:t>
            </a:r>
            <a:r>
              <a:rPr lang="el-GR" sz="1600" dirty="0">
                <a:latin typeface="Bookman Old Style" pitchFamily="18" charset="0"/>
              </a:rPr>
              <a:t>-</a:t>
            </a:r>
            <a:r>
              <a:rPr lang="el-GR" sz="1600" dirty="0" err="1">
                <a:latin typeface="Bookman Old Style" pitchFamily="18" charset="0"/>
              </a:rPr>
              <a:t>κρασίας</a:t>
            </a:r>
            <a:r>
              <a:rPr lang="el-GR" sz="1600" dirty="0">
                <a:latin typeface="Bookman Old Style" pitchFamily="18" charset="0"/>
              </a:rPr>
              <a:t> σε </a:t>
            </a:r>
            <a:r>
              <a:rPr lang="en-US" sz="1600" dirty="0">
                <a:latin typeface="Bookman Old Style" pitchFamily="18" charset="0"/>
              </a:rPr>
              <a:t>&lt;2°C </a:t>
            </a:r>
            <a:r>
              <a:rPr lang="el-GR" sz="1600" dirty="0">
                <a:latin typeface="Bookman Old Style" pitchFamily="18" charset="0"/>
              </a:rPr>
              <a:t>σε σχέση με την</a:t>
            </a:r>
            <a:r>
              <a:rPr lang="en-US" sz="1600" dirty="0">
                <a:latin typeface="Bookman Old Style" pitchFamily="18" charset="0"/>
              </a:rPr>
              <a:t>1861--1880 </a:t>
            </a:r>
            <a:r>
              <a:rPr lang="el-GR" sz="1600" dirty="0">
                <a:latin typeface="Bookman Old Style" pitchFamily="18" charset="0"/>
              </a:rPr>
              <a:t>περίοδο με πιθανότητες </a:t>
            </a:r>
            <a:r>
              <a:rPr lang="en-US" sz="1600" dirty="0">
                <a:latin typeface="Bookman Old Style" pitchFamily="18" charset="0"/>
              </a:rPr>
              <a:t>&gt;66%</a:t>
            </a:r>
            <a:r>
              <a:rPr lang="el-GR" sz="1600" dirty="0">
                <a:latin typeface="Bookman Old Style" pitchFamily="18" charset="0"/>
              </a:rPr>
              <a:t> απ-αιτείται</a:t>
            </a:r>
            <a:r>
              <a:rPr lang="en-US" sz="1600" dirty="0">
                <a:latin typeface="Bookman Old Style" pitchFamily="18" charset="0"/>
              </a:rPr>
              <a:t> </a:t>
            </a:r>
            <a:r>
              <a:rPr lang="el-GR" sz="1600" dirty="0">
                <a:latin typeface="Bookman Old Style" pitchFamily="18" charset="0"/>
              </a:rPr>
              <a:t>ανθρωπογενείς εκπομπές </a:t>
            </a:r>
            <a:r>
              <a:rPr lang="en-US" sz="1600" dirty="0">
                <a:latin typeface="Bookman Old Style" pitchFamily="18" charset="0"/>
              </a:rPr>
              <a:t>CO₂ </a:t>
            </a:r>
            <a:r>
              <a:rPr lang="el-GR" sz="1600" dirty="0">
                <a:latin typeface="Bookman Old Style" pitchFamily="18" charset="0"/>
              </a:rPr>
              <a:t>συνολικά από το </a:t>
            </a:r>
            <a:r>
              <a:rPr lang="en-US" sz="1600" dirty="0">
                <a:latin typeface="Bookman Old Style" pitchFamily="18" charset="0"/>
              </a:rPr>
              <a:t>1870 </a:t>
            </a:r>
            <a:r>
              <a:rPr lang="el-GR" sz="1600" dirty="0">
                <a:latin typeface="Bookman Old Style" pitchFamily="18" charset="0"/>
              </a:rPr>
              <a:t>ως τώρα που να είναι </a:t>
            </a:r>
            <a:r>
              <a:rPr lang="en-US" sz="1600" dirty="0">
                <a:latin typeface="Bookman Old Style" pitchFamily="18" charset="0"/>
              </a:rPr>
              <a:t>&lt;2900 </a:t>
            </a:r>
            <a:r>
              <a:rPr lang="en-US" sz="1600" dirty="0" err="1">
                <a:latin typeface="Bookman Old Style" pitchFamily="18" charset="0"/>
              </a:rPr>
              <a:t>GtCO</a:t>
            </a:r>
            <a:r>
              <a:rPr lang="en-US" sz="1600" dirty="0">
                <a:latin typeface="Bookman Old Style" pitchFamily="18" charset="0"/>
              </a:rPr>
              <a:t>₂</a:t>
            </a:r>
            <a:r>
              <a:rPr lang="el-GR" sz="1600" dirty="0">
                <a:latin typeface="Bookman Old Style" pitchFamily="18" charset="0"/>
              </a:rPr>
              <a:t>»</a:t>
            </a:r>
            <a:r>
              <a:rPr lang="en-US" sz="1600" dirty="0">
                <a:latin typeface="Bookman Old Style" pitchFamily="18" charset="0"/>
              </a:rPr>
              <a:t> (IPCC, 2014).</a:t>
            </a:r>
          </a:p>
          <a:p>
            <a:pPr>
              <a:defRPr/>
            </a:pPr>
            <a:endParaRPr lang="en-US" sz="1600" dirty="0">
              <a:latin typeface="Bookman Old Style" pitchFamily="18" charset="0"/>
            </a:endParaRPr>
          </a:p>
          <a:p>
            <a:pPr>
              <a:defRPr/>
            </a:pPr>
            <a:r>
              <a:rPr lang="el-GR" sz="1600" dirty="0">
                <a:latin typeface="Bookman Old Style" pitchFamily="18" charset="0"/>
              </a:rPr>
              <a:t>Δεδομένων των ως τώρα εκπομπών </a:t>
            </a:r>
            <a:r>
              <a:rPr lang="en-US" sz="1600" dirty="0">
                <a:latin typeface="Bookman Old Style" pitchFamily="18" charset="0"/>
              </a:rPr>
              <a:t>CO₂</a:t>
            </a:r>
            <a:r>
              <a:rPr lang="el-GR" sz="1600" dirty="0">
                <a:latin typeface="Bookman Old Style" pitchFamily="18" charset="0"/>
              </a:rPr>
              <a:t>,</a:t>
            </a:r>
            <a:r>
              <a:rPr lang="en-US" sz="1600" dirty="0">
                <a:latin typeface="Bookman Old Style" pitchFamily="18" charset="0"/>
              </a:rPr>
              <a:t> </a:t>
            </a:r>
            <a:r>
              <a:rPr lang="el-GR" sz="1600" dirty="0">
                <a:latin typeface="Bookman Old Style" pitchFamily="18" charset="0"/>
              </a:rPr>
              <a:t>μπορούμε να εκπέμψουμε </a:t>
            </a:r>
            <a:r>
              <a:rPr lang="en-US" sz="1600" dirty="0" smtClean="0">
                <a:latin typeface="Bookman Old Style" pitchFamily="18" charset="0"/>
              </a:rPr>
              <a:t/>
            </a:r>
            <a:br>
              <a:rPr lang="en-US" sz="1600" dirty="0" smtClean="0">
                <a:latin typeface="Bookman Old Style" pitchFamily="18" charset="0"/>
              </a:rPr>
            </a:br>
            <a:r>
              <a:rPr lang="el-GR" sz="1600" dirty="0" smtClean="0">
                <a:latin typeface="Bookman Old Style" pitchFamily="18" charset="0"/>
              </a:rPr>
              <a:t>ακόμη 1</a:t>
            </a:r>
            <a:r>
              <a:rPr lang="en-US" sz="1600" dirty="0">
                <a:latin typeface="Bookman Old Style" pitchFamily="18" charset="0"/>
              </a:rPr>
              <a:t>000 </a:t>
            </a:r>
            <a:r>
              <a:rPr lang="en-US" sz="1600" dirty="0" err="1">
                <a:latin typeface="Bookman Old Style" pitchFamily="18" charset="0"/>
              </a:rPr>
              <a:t>GtCO</a:t>
            </a:r>
            <a:r>
              <a:rPr lang="en-US" sz="1600" dirty="0">
                <a:latin typeface="Bookman Old Style" pitchFamily="18" charset="0"/>
              </a:rPr>
              <a:t>₂.</a:t>
            </a:r>
          </a:p>
          <a:p>
            <a:pPr>
              <a:defRPr/>
            </a:pPr>
            <a:endParaRPr lang="en-US" sz="1600" dirty="0">
              <a:latin typeface="Bookman Old Style" pitchFamily="18" charset="0"/>
            </a:endParaRPr>
          </a:p>
          <a:p>
            <a:pPr>
              <a:defRPr/>
            </a:pPr>
            <a:r>
              <a:rPr lang="el-GR" sz="1600" dirty="0">
                <a:latin typeface="Bookman Old Style" pitchFamily="18" charset="0"/>
              </a:rPr>
              <a:t>Οι </a:t>
            </a:r>
            <a:r>
              <a:rPr lang="el-GR" sz="1600" dirty="0">
                <a:solidFill>
                  <a:srgbClr val="FF0000"/>
                </a:solidFill>
                <a:latin typeface="Bookman Old Style" pitchFamily="18" charset="0"/>
              </a:rPr>
              <a:t>δημοσιονομικές πολιτικές </a:t>
            </a:r>
            <a:r>
              <a:rPr lang="el-GR" sz="1600" dirty="0">
                <a:latin typeface="Bookman Old Style" pitchFamily="18" charset="0"/>
              </a:rPr>
              <a:t>(δημόσιες δαπάνες, φόροι, κλπ) που έχουν </a:t>
            </a:r>
            <a:r>
              <a:rPr lang="el-GR" sz="1600" dirty="0" smtClean="0">
                <a:latin typeface="Bookman Old Style" pitchFamily="18" charset="0"/>
              </a:rPr>
              <a:t>ανακοινωθεί </a:t>
            </a:r>
            <a:r>
              <a:rPr lang="el-GR" sz="1600" dirty="0">
                <a:latin typeface="Bookman Old Style" pitchFamily="18" charset="0"/>
              </a:rPr>
              <a:t>για την εφαρμογή των δεσμεύσεων του Παρισιού (</a:t>
            </a:r>
            <a:r>
              <a:rPr lang="en-US" sz="1600" dirty="0">
                <a:latin typeface="Bookman Old Style" pitchFamily="18" charset="0"/>
              </a:rPr>
              <a:t>NDCs</a:t>
            </a:r>
            <a:r>
              <a:rPr lang="el-GR" sz="1600" dirty="0">
                <a:latin typeface="Bookman Old Style" pitchFamily="18" charset="0"/>
              </a:rPr>
              <a:t>)</a:t>
            </a:r>
            <a:r>
              <a:rPr lang="en-US" sz="1600" dirty="0">
                <a:latin typeface="Bookman Old Style" pitchFamily="18" charset="0"/>
              </a:rPr>
              <a:t> </a:t>
            </a:r>
            <a:r>
              <a:rPr lang="el-GR" sz="1600" dirty="0">
                <a:latin typeface="Bookman Old Style" pitchFamily="18" charset="0"/>
              </a:rPr>
              <a:t>δεν επαρκούν. Η </a:t>
            </a:r>
            <a:r>
              <a:rPr lang="el-GR" sz="1600" dirty="0">
                <a:solidFill>
                  <a:srgbClr val="FF0000"/>
                </a:solidFill>
                <a:latin typeface="Bookman Old Style" pitchFamily="18" charset="0"/>
              </a:rPr>
              <a:t>χρηματοδότηση δράσεων με ομόλογα</a:t>
            </a:r>
            <a:r>
              <a:rPr lang="el-GR" sz="1600" dirty="0">
                <a:latin typeface="Bookman Old Style" pitchFamily="18" charset="0"/>
              </a:rPr>
              <a:t> (</a:t>
            </a:r>
            <a:r>
              <a:rPr lang="en-US" sz="1600" dirty="0">
                <a:latin typeface="Bookman Old Style" pitchFamily="18" charset="0"/>
              </a:rPr>
              <a:t>Debt financing</a:t>
            </a:r>
            <a:r>
              <a:rPr lang="el-GR" sz="1600" dirty="0">
                <a:latin typeface="Bookman Old Style" pitchFamily="18" charset="0"/>
              </a:rPr>
              <a:t>) μπορεί να </a:t>
            </a:r>
            <a:r>
              <a:rPr lang="el-GR" sz="1600" dirty="0" smtClean="0">
                <a:latin typeface="Bookman Old Style" pitchFamily="18" charset="0"/>
              </a:rPr>
              <a:t>συμβάλει ουσιαστικά </a:t>
            </a:r>
            <a:r>
              <a:rPr lang="el-GR" sz="1600" dirty="0">
                <a:latin typeface="Bookman Old Style" pitchFamily="18" charset="0"/>
              </a:rPr>
              <a:t>και να προωθήσει </a:t>
            </a:r>
            <a:br>
              <a:rPr lang="el-GR" sz="1600" dirty="0">
                <a:latin typeface="Bookman Old Style" pitchFamily="18" charset="0"/>
              </a:rPr>
            </a:br>
            <a:r>
              <a:rPr lang="el-GR" sz="1600" dirty="0">
                <a:latin typeface="Bookman Old Style" pitchFamily="18" charset="0"/>
              </a:rPr>
              <a:t>	       περισσότερο διαχρονικά </a:t>
            </a:r>
            <a:br>
              <a:rPr lang="el-GR" sz="1600" dirty="0">
                <a:latin typeface="Bookman Old Style" pitchFamily="18" charset="0"/>
              </a:rPr>
            </a:br>
            <a:r>
              <a:rPr lang="el-GR" sz="1600" dirty="0">
                <a:latin typeface="Bookman Old Style" pitchFamily="18" charset="0"/>
              </a:rPr>
              <a:t>		δίκαιες λύσεις. </a:t>
            </a:r>
          </a:p>
        </p:txBody>
      </p:sp>
      <p:pic>
        <p:nvPicPr>
          <p:cNvPr id="21506" name="Picture 2" descr="https://static.dezeen.com/uploads/2018/01/surging-seas-extreme-scenario-2100-climate-central-new-york_dezeen_hero-852x480.jpg"/>
          <p:cNvPicPr>
            <a:picLocks noChangeAspect="1" noChangeArrowheads="1"/>
          </p:cNvPicPr>
          <p:nvPr/>
        </p:nvPicPr>
        <p:blipFill>
          <a:blip r:embed="rId6"/>
          <a:srcRect/>
          <a:stretch>
            <a:fillRect/>
          </a:stretch>
        </p:blipFill>
        <p:spPr bwMode="auto">
          <a:xfrm>
            <a:off x="0" y="895350"/>
            <a:ext cx="9783446" cy="5511800"/>
          </a:xfrm>
          <a:prstGeom prst="rect">
            <a:avLst/>
          </a:prstGeom>
          <a:noFill/>
        </p:spPr>
      </p:pic>
      <p:pic>
        <p:nvPicPr>
          <p:cNvPr id="21508" name="Picture 4" descr="https://assets.climatecentral.org/images/made/2019CoastalDem-Report-Image_1000_561_s_c1_c_c.png"/>
          <p:cNvPicPr>
            <a:picLocks noChangeAspect="1" noChangeArrowheads="1"/>
          </p:cNvPicPr>
          <p:nvPr/>
        </p:nvPicPr>
        <p:blipFill>
          <a:blip r:embed="rId7"/>
          <a:srcRect/>
          <a:stretch>
            <a:fillRect/>
          </a:stretch>
        </p:blipFill>
        <p:spPr bwMode="auto">
          <a:xfrm>
            <a:off x="-1" y="895350"/>
            <a:ext cx="9904187" cy="5556250"/>
          </a:xfrm>
          <a:prstGeom prst="rect">
            <a:avLst/>
          </a:prstGeom>
          <a:noFill/>
        </p:spPr>
      </p:pic>
      <p:pic>
        <p:nvPicPr>
          <p:cNvPr id="21510" name="Picture 6" descr="https://assets.climatecentral.org/images/made/2019-06-20-prescribed-burns1_1050_591_s_c1_c_c.jpg"/>
          <p:cNvPicPr>
            <a:picLocks noChangeAspect="1" noChangeArrowheads="1"/>
          </p:cNvPicPr>
          <p:nvPr/>
        </p:nvPicPr>
        <p:blipFill>
          <a:blip r:embed="rId8"/>
          <a:srcRect/>
          <a:stretch>
            <a:fillRect/>
          </a:stretch>
        </p:blipFill>
        <p:spPr bwMode="auto">
          <a:xfrm>
            <a:off x="0" y="860424"/>
            <a:ext cx="10001250" cy="56292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dissolve">
                                      <p:cBhvr>
                                        <p:cTn id="7" dur="3000"/>
                                        <p:tgtEl>
                                          <p:spTgt spid="21506"/>
                                        </p:tgtEl>
                                      </p:cBhvr>
                                    </p:animEffect>
                                  </p:childTnLst>
                                </p:cTn>
                              </p:par>
                            </p:childTnLst>
                          </p:cTn>
                        </p:par>
                        <p:par>
                          <p:cTn id="8" fill="hold">
                            <p:stCondLst>
                              <p:cond delay="3000"/>
                            </p:stCondLst>
                            <p:childTnLst>
                              <p:par>
                                <p:cTn id="9" presetID="9" presetClass="entr" presetSubtype="0" fill="hold" nodeType="afterEffect">
                                  <p:stCondLst>
                                    <p:cond delay="1000"/>
                                  </p:stCondLst>
                                  <p:childTnLst>
                                    <p:set>
                                      <p:cBhvr>
                                        <p:cTn id="10" dur="1" fill="hold">
                                          <p:stCondLst>
                                            <p:cond delay="0"/>
                                          </p:stCondLst>
                                        </p:cTn>
                                        <p:tgtEl>
                                          <p:spTgt spid="21508"/>
                                        </p:tgtEl>
                                        <p:attrNameLst>
                                          <p:attrName>style.visibility</p:attrName>
                                        </p:attrNameLst>
                                      </p:cBhvr>
                                      <p:to>
                                        <p:strVal val="visible"/>
                                      </p:to>
                                    </p:set>
                                    <p:animEffect transition="in" filter="dissolve">
                                      <p:cBhvr>
                                        <p:cTn id="11" dur="3000"/>
                                        <p:tgtEl>
                                          <p:spTgt spid="21508"/>
                                        </p:tgtEl>
                                      </p:cBhvr>
                                    </p:animEffect>
                                  </p:childTnLst>
                                </p:cTn>
                              </p:par>
                            </p:childTnLst>
                          </p:cTn>
                        </p:par>
                        <p:par>
                          <p:cTn id="12" fill="hold">
                            <p:stCondLst>
                              <p:cond delay="7000"/>
                            </p:stCondLst>
                            <p:childTnLst>
                              <p:par>
                                <p:cTn id="13" presetID="9" presetClass="entr" presetSubtype="0" fill="hold" nodeType="afterEffect">
                                  <p:stCondLst>
                                    <p:cond delay="1000"/>
                                  </p:stCondLst>
                                  <p:childTnLst>
                                    <p:set>
                                      <p:cBhvr>
                                        <p:cTn id="14" dur="1" fill="hold">
                                          <p:stCondLst>
                                            <p:cond delay="0"/>
                                          </p:stCondLst>
                                        </p:cTn>
                                        <p:tgtEl>
                                          <p:spTgt spid="21510"/>
                                        </p:tgtEl>
                                        <p:attrNameLst>
                                          <p:attrName>style.visibility</p:attrName>
                                        </p:attrNameLst>
                                      </p:cBhvr>
                                      <p:to>
                                        <p:strVal val="visible"/>
                                      </p:to>
                                    </p:set>
                                    <p:animEffect transition="in" filter="dissolve">
                                      <p:cBhvr>
                                        <p:cTn id="15" dur="30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4 - Ομάδα"/>
          <p:cNvGrpSpPr>
            <a:grpSpLocks/>
          </p:cNvGrpSpPr>
          <p:nvPr/>
        </p:nvGrpSpPr>
        <p:grpSpPr bwMode="auto">
          <a:xfrm>
            <a:off x="0" y="5214938"/>
            <a:ext cx="1214438" cy="1166812"/>
            <a:chOff x="571500" y="1262063"/>
            <a:chExt cx="1590675" cy="1666875"/>
          </a:xfrm>
        </p:grpSpPr>
        <p:pic>
          <p:nvPicPr>
            <p:cNvPr id="7177" name="Picture 3"/>
            <p:cNvPicPr>
              <a:picLocks noChangeAspect="1" noChangeArrowheads="1"/>
            </p:cNvPicPr>
            <p:nvPr/>
          </p:nvPicPr>
          <p:blipFill>
            <a:blip r:embed="rId2"/>
            <a:srcRect/>
            <a:stretch>
              <a:fillRect/>
            </a:stretch>
          </p:blipFill>
          <p:spPr bwMode="auto">
            <a:xfrm>
              <a:off x="642938" y="2119313"/>
              <a:ext cx="1485900" cy="809625"/>
            </a:xfrm>
            <a:prstGeom prst="rect">
              <a:avLst/>
            </a:prstGeom>
            <a:noFill/>
            <a:ln w="9525">
              <a:noFill/>
              <a:miter lim="800000"/>
              <a:headEnd/>
              <a:tailEnd/>
            </a:ln>
          </p:spPr>
        </p:pic>
        <p:pic>
          <p:nvPicPr>
            <p:cNvPr id="7178" name="Picture 4"/>
            <p:cNvPicPr>
              <a:picLocks noChangeAspect="1" noChangeArrowheads="1"/>
            </p:cNvPicPr>
            <p:nvPr/>
          </p:nvPicPr>
          <p:blipFill>
            <a:blip r:embed="rId3"/>
            <a:srcRect/>
            <a:stretch>
              <a:fillRect/>
            </a:stretch>
          </p:blipFill>
          <p:spPr bwMode="auto">
            <a:xfrm>
              <a:off x="571500" y="1262063"/>
              <a:ext cx="1590675" cy="857250"/>
            </a:xfrm>
            <a:prstGeom prst="rect">
              <a:avLst/>
            </a:prstGeom>
            <a:noFill/>
            <a:ln w="9525">
              <a:noFill/>
              <a:miter lim="800000"/>
              <a:headEnd/>
              <a:tailEnd/>
            </a:ln>
          </p:spPr>
        </p:pic>
      </p:grpSp>
      <p:sp>
        <p:nvSpPr>
          <p:cNvPr id="6" name="5 - Ορθογώνιο"/>
          <p:cNvSpPr/>
          <p:nvPr/>
        </p:nvSpPr>
        <p:spPr>
          <a:xfrm>
            <a:off x="928688" y="5072063"/>
            <a:ext cx="8215312" cy="923925"/>
          </a:xfrm>
          <a:prstGeom prst="rect">
            <a:avLst/>
          </a:prstGeom>
        </p:spPr>
        <p:txBody>
          <a:bodyPr>
            <a:spAutoFit/>
          </a:bodyPr>
          <a:lstStyle/>
          <a:p>
            <a:pPr algn="ctr">
              <a:defRPr/>
            </a:pPr>
            <a:r>
              <a:rPr lang="el-GR" sz="1800" dirty="0">
                <a:latin typeface="Bookman Old Style" pitchFamily="18" charset="0"/>
              </a:rPr>
              <a:t>Μεταβολές της μέσης μέγιστης θερινής θερμοκρασίας μεταξύ (α) 2021-2050 και 1961-1990 και (β) 2050-2100 και 1961-1990. </a:t>
            </a:r>
          </a:p>
          <a:p>
            <a:pPr algn="ctr">
              <a:defRPr/>
            </a:pPr>
            <a:r>
              <a:rPr lang="el-GR" sz="1800" dirty="0">
                <a:latin typeface="Bookman Old Style" pitchFamily="18" charset="0"/>
              </a:rPr>
              <a:t>(Μελέτη </a:t>
            </a:r>
            <a:r>
              <a:rPr lang="el-GR" sz="1800" dirty="0" err="1">
                <a:latin typeface="Bookman Old Style" pitchFamily="18" charset="0"/>
              </a:rPr>
              <a:t>ΤτΕ</a:t>
            </a:r>
            <a:r>
              <a:rPr lang="el-GR" sz="1800" dirty="0">
                <a:latin typeface="Bookman Old Style" pitchFamily="18" charset="0"/>
              </a:rPr>
              <a:t>, Κεφάλαιο 1)</a:t>
            </a:r>
          </a:p>
        </p:txBody>
      </p:sp>
      <p:pic>
        <p:nvPicPr>
          <p:cNvPr id="7172" name="Picture 2"/>
          <p:cNvPicPr>
            <a:picLocks noChangeAspect="1" noChangeArrowheads="1"/>
          </p:cNvPicPr>
          <p:nvPr/>
        </p:nvPicPr>
        <p:blipFill>
          <a:blip r:embed="rId4"/>
          <a:srcRect/>
          <a:stretch>
            <a:fillRect/>
          </a:stretch>
        </p:blipFill>
        <p:spPr bwMode="auto">
          <a:xfrm>
            <a:off x="714375" y="1285875"/>
            <a:ext cx="7891463" cy="3643313"/>
          </a:xfrm>
          <a:prstGeom prst="rect">
            <a:avLst/>
          </a:prstGeom>
          <a:noFill/>
          <a:ln w="9525">
            <a:noFill/>
            <a:miter lim="800000"/>
            <a:headEnd/>
            <a:tailEnd/>
          </a:ln>
        </p:spPr>
      </p:pic>
      <p:sp>
        <p:nvSpPr>
          <p:cNvPr id="11" name="1 - Τίτλος"/>
          <p:cNvSpPr txBox="1">
            <a:spLocks/>
          </p:cNvSpPr>
          <p:nvPr/>
        </p:nvSpPr>
        <p:spPr>
          <a:xfrm>
            <a:off x="260350" y="0"/>
            <a:ext cx="8740775" cy="571500"/>
          </a:xfrm>
          <a:prstGeom prst="rect">
            <a:avLst/>
          </a:prstGeom>
        </p:spPr>
        <p:txBody>
          <a:bodyPr vert="horz" lIns="91440" tIns="45720" rIns="91440" bIns="45720" rtlCol="0" anchor="ctr">
            <a:normAutofit/>
          </a:bodyPr>
          <a:lstStyle/>
          <a:p>
            <a:pPr>
              <a:spcBef>
                <a:spcPct val="0"/>
              </a:spcBef>
              <a:defRPr/>
            </a:pPr>
            <a:r>
              <a:rPr lang="el-GR" sz="2800" spc="-100" dirty="0" smtClean="0">
                <a:solidFill>
                  <a:schemeClr val="tx2"/>
                </a:solidFill>
                <a:latin typeface="Bookman Old Style" pitchFamily="18" charset="0"/>
                <a:ea typeface="+mj-ea"/>
                <a:cs typeface="+mj-cs"/>
              </a:rPr>
              <a:t>Επιπτώσεις</a:t>
            </a:r>
            <a:r>
              <a:rPr lang="el-GR" sz="2800" spc="-100" dirty="0">
                <a:solidFill>
                  <a:schemeClr val="tx2"/>
                </a:solidFill>
                <a:latin typeface="Bookman Old Style" pitchFamily="18" charset="0"/>
                <a:ea typeface="+mj-ea"/>
                <a:cs typeface="+mj-cs"/>
              </a:rPr>
              <a:t>: Ελλάδα</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785938" y="765175"/>
            <a:ext cx="6543675" cy="4530725"/>
          </a:xfrm>
          <a:prstGeom prst="rect">
            <a:avLst/>
          </a:prstGeom>
          <a:noFill/>
          <a:ln w="9525">
            <a:noFill/>
            <a:miter lim="800000"/>
            <a:headEnd/>
            <a:tailEnd/>
          </a:ln>
        </p:spPr>
      </p:pic>
      <p:sp>
        <p:nvSpPr>
          <p:cNvPr id="8195" name="6 - Ορθογώνιο"/>
          <p:cNvSpPr>
            <a:spLocks noChangeArrowheads="1"/>
          </p:cNvSpPr>
          <p:nvPr/>
        </p:nvSpPr>
        <p:spPr bwMode="auto">
          <a:xfrm>
            <a:off x="1143000" y="5300663"/>
            <a:ext cx="7786688" cy="923925"/>
          </a:xfrm>
          <a:prstGeom prst="rect">
            <a:avLst/>
          </a:prstGeom>
          <a:noFill/>
          <a:ln w="9525">
            <a:noFill/>
            <a:miter lim="800000"/>
            <a:headEnd/>
            <a:tailEnd/>
          </a:ln>
        </p:spPr>
        <p:txBody>
          <a:bodyPr>
            <a:spAutoFit/>
          </a:bodyPr>
          <a:lstStyle/>
          <a:p>
            <a:pPr algn="ctr"/>
            <a:r>
              <a:rPr lang="el-GR" sz="1800" dirty="0">
                <a:latin typeface="Bookman Old Style" pitchFamily="18" charset="0"/>
              </a:rPr>
              <a:t>Εκατοστιαία μεταβολή του ΑΕΠ ως αποτέλεσμα της κλιματικής αλλαγής ανά τομέα επιπτώσεων με βάση το υπόδειγμα Γενικής Ισορροπίας (Μελέτη </a:t>
            </a:r>
            <a:r>
              <a:rPr lang="el-GR" sz="1800" dirty="0" err="1">
                <a:latin typeface="Bookman Old Style" pitchFamily="18" charset="0"/>
              </a:rPr>
              <a:t>ΤτΕ</a:t>
            </a:r>
            <a:r>
              <a:rPr lang="el-GR" sz="1800" dirty="0">
                <a:latin typeface="Bookman Old Style" pitchFamily="18" charset="0"/>
              </a:rPr>
              <a:t>, Κεφάλαιο 2)</a:t>
            </a:r>
          </a:p>
        </p:txBody>
      </p:sp>
      <p:sp>
        <p:nvSpPr>
          <p:cNvPr id="11" name="1 - Τίτλος"/>
          <p:cNvSpPr txBox="1">
            <a:spLocks/>
          </p:cNvSpPr>
          <p:nvPr/>
        </p:nvSpPr>
        <p:spPr>
          <a:xfrm>
            <a:off x="260350" y="0"/>
            <a:ext cx="8740775" cy="571500"/>
          </a:xfrm>
          <a:prstGeom prst="rect">
            <a:avLst/>
          </a:prstGeom>
        </p:spPr>
        <p:txBody>
          <a:bodyPr vert="horz" lIns="91440" tIns="45720" rIns="91440" bIns="45720" rtlCol="0" anchor="ctr">
            <a:normAutofit/>
          </a:bodyPr>
          <a:lstStyle/>
          <a:p>
            <a:pPr>
              <a:spcBef>
                <a:spcPct val="0"/>
              </a:spcBef>
              <a:defRPr/>
            </a:pPr>
            <a:r>
              <a:rPr lang="el-GR" sz="2800" spc="-100" dirty="0" smtClean="0">
                <a:solidFill>
                  <a:schemeClr val="tx2"/>
                </a:solidFill>
                <a:latin typeface="Bookman Old Style" pitchFamily="18" charset="0"/>
                <a:ea typeface="+mj-ea"/>
                <a:cs typeface="+mj-cs"/>
              </a:rPr>
              <a:t>Επιπτώσεις</a:t>
            </a:r>
            <a:r>
              <a:rPr lang="el-GR" sz="2800" spc="-100" dirty="0">
                <a:solidFill>
                  <a:schemeClr val="tx2"/>
                </a:solidFill>
                <a:latin typeface="Bookman Old Style" pitchFamily="18" charset="0"/>
                <a:ea typeface="+mj-ea"/>
                <a:cs typeface="+mj-cs"/>
              </a:rPr>
              <a:t>: Ελλάδα</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6 - Ορθογώνιο"/>
          <p:cNvSpPr>
            <a:spLocks noChangeArrowheads="1"/>
          </p:cNvSpPr>
          <p:nvPr/>
        </p:nvSpPr>
        <p:spPr bwMode="auto">
          <a:xfrm>
            <a:off x="1143000" y="5715000"/>
            <a:ext cx="7786688" cy="646113"/>
          </a:xfrm>
          <a:prstGeom prst="rect">
            <a:avLst/>
          </a:prstGeom>
          <a:noFill/>
          <a:ln w="9525">
            <a:noFill/>
            <a:miter lim="800000"/>
            <a:headEnd/>
            <a:tailEnd/>
          </a:ln>
        </p:spPr>
        <p:txBody>
          <a:bodyPr>
            <a:spAutoFit/>
          </a:bodyPr>
          <a:lstStyle/>
          <a:p>
            <a:pPr algn="ctr"/>
            <a:r>
              <a:rPr lang="el-GR" sz="1800" dirty="0">
                <a:latin typeface="Bookman Old Style" pitchFamily="18" charset="0"/>
              </a:rPr>
              <a:t>(Μελέτη </a:t>
            </a:r>
            <a:r>
              <a:rPr lang="el-GR" sz="1800" dirty="0" err="1">
                <a:latin typeface="Bookman Old Style" pitchFamily="18" charset="0"/>
              </a:rPr>
              <a:t>ΤτΕ</a:t>
            </a:r>
            <a:r>
              <a:rPr lang="el-GR" sz="1800" dirty="0">
                <a:latin typeface="Bookman Old Style" pitchFamily="18" charset="0"/>
              </a:rPr>
              <a:t>, Κεφάλαιο 2.4, Α. </a:t>
            </a:r>
            <a:r>
              <a:rPr lang="el-GR" sz="1800" dirty="0" err="1">
                <a:latin typeface="Bookman Old Style" pitchFamily="18" charset="0"/>
              </a:rPr>
              <a:t>Καραμάνος</a:t>
            </a:r>
            <a:r>
              <a:rPr lang="el-GR" sz="1800" dirty="0">
                <a:latin typeface="Bookman Old Style" pitchFamily="18" charset="0"/>
              </a:rPr>
              <a:t>, Μ. </a:t>
            </a:r>
            <a:r>
              <a:rPr lang="el-GR" sz="1800" dirty="0" err="1">
                <a:latin typeface="Bookman Old Style" pitchFamily="18" charset="0"/>
              </a:rPr>
              <a:t>Σκούρτος</a:t>
            </a:r>
            <a:r>
              <a:rPr lang="el-GR" sz="1800" dirty="0">
                <a:latin typeface="Bookman Old Style" pitchFamily="18" charset="0"/>
              </a:rPr>
              <a:t>, Δ. </a:t>
            </a:r>
            <a:r>
              <a:rPr lang="el-GR" sz="1800" dirty="0" err="1">
                <a:latin typeface="Bookman Old Style" pitchFamily="18" charset="0"/>
              </a:rPr>
              <a:t>Βολουδάκης</a:t>
            </a:r>
            <a:r>
              <a:rPr lang="el-GR" sz="1800" dirty="0">
                <a:latin typeface="Bookman Old Style" pitchFamily="18" charset="0"/>
              </a:rPr>
              <a:t>, Α. Κοντογιάννη και Α. </a:t>
            </a:r>
            <a:r>
              <a:rPr lang="el-GR" sz="1800" dirty="0" err="1">
                <a:latin typeface="Bookman Old Style" pitchFamily="18" charset="0"/>
              </a:rPr>
              <a:t>Μαχλέρας</a:t>
            </a:r>
            <a:r>
              <a:rPr lang="el-GR" sz="1800" dirty="0">
                <a:latin typeface="Bookman Old Style" pitchFamily="18" charset="0"/>
              </a:rPr>
              <a:t>)</a:t>
            </a:r>
          </a:p>
        </p:txBody>
      </p:sp>
      <p:grpSp>
        <p:nvGrpSpPr>
          <p:cNvPr id="2" name="4 - Ομάδα"/>
          <p:cNvGrpSpPr>
            <a:grpSpLocks/>
          </p:cNvGrpSpPr>
          <p:nvPr/>
        </p:nvGrpSpPr>
        <p:grpSpPr bwMode="auto">
          <a:xfrm>
            <a:off x="0" y="5214938"/>
            <a:ext cx="1214438" cy="1166812"/>
            <a:chOff x="571500" y="1262063"/>
            <a:chExt cx="1590675" cy="1666875"/>
          </a:xfrm>
        </p:grpSpPr>
        <p:pic>
          <p:nvPicPr>
            <p:cNvPr id="9226" name="Picture 3"/>
            <p:cNvPicPr>
              <a:picLocks noChangeAspect="1" noChangeArrowheads="1"/>
            </p:cNvPicPr>
            <p:nvPr/>
          </p:nvPicPr>
          <p:blipFill>
            <a:blip r:embed="rId2"/>
            <a:srcRect/>
            <a:stretch>
              <a:fillRect/>
            </a:stretch>
          </p:blipFill>
          <p:spPr bwMode="auto">
            <a:xfrm>
              <a:off x="642938" y="2119313"/>
              <a:ext cx="1485900" cy="809625"/>
            </a:xfrm>
            <a:prstGeom prst="rect">
              <a:avLst/>
            </a:prstGeom>
            <a:noFill/>
            <a:ln w="9525">
              <a:noFill/>
              <a:miter lim="800000"/>
              <a:headEnd/>
              <a:tailEnd/>
            </a:ln>
          </p:spPr>
        </p:pic>
        <p:pic>
          <p:nvPicPr>
            <p:cNvPr id="9227" name="Picture 4"/>
            <p:cNvPicPr>
              <a:picLocks noChangeAspect="1" noChangeArrowheads="1"/>
            </p:cNvPicPr>
            <p:nvPr/>
          </p:nvPicPr>
          <p:blipFill>
            <a:blip r:embed="rId3"/>
            <a:srcRect/>
            <a:stretch>
              <a:fillRect/>
            </a:stretch>
          </p:blipFill>
          <p:spPr bwMode="auto">
            <a:xfrm>
              <a:off x="571500" y="1262063"/>
              <a:ext cx="1590675" cy="857250"/>
            </a:xfrm>
            <a:prstGeom prst="rect">
              <a:avLst/>
            </a:prstGeom>
            <a:noFill/>
            <a:ln w="9525">
              <a:noFill/>
              <a:miter lim="800000"/>
              <a:headEnd/>
              <a:tailEnd/>
            </a:ln>
          </p:spPr>
        </p:pic>
      </p:grpSp>
      <p:sp>
        <p:nvSpPr>
          <p:cNvPr id="11" name="10 - Ορθογώνιο"/>
          <p:cNvSpPr/>
          <p:nvPr/>
        </p:nvSpPr>
        <p:spPr>
          <a:xfrm>
            <a:off x="0" y="3286125"/>
            <a:ext cx="9144000" cy="3140075"/>
          </a:xfrm>
          <a:prstGeom prst="rect">
            <a:avLst/>
          </a:prstGeom>
        </p:spPr>
        <p:txBody>
          <a:bodyPr>
            <a:spAutoFit/>
          </a:bodyPr>
          <a:lstStyle/>
          <a:p>
            <a:pPr>
              <a:defRPr/>
            </a:pPr>
            <a:r>
              <a:rPr lang="el-GR" sz="1600" dirty="0">
                <a:latin typeface="Bookman Old Style" pitchFamily="18" charset="0"/>
              </a:rPr>
              <a:t>Οι οικονομικές επιπτώσεις στο γεωργικό εισόδημα για τα τρία σενάρια (το παραπάνω διάγραμμα παρουσιάζει το σενάριο Α2) ήταν θετικές όταν δεν λαμβάνονται υπόψη οι επιπτώσεις ερημοποίησης που αναμένεται να προέλθει από την κλιματική μεταβολή. Με αυτές η επίδραση είναι αρνητική και σημαντική.</a:t>
            </a:r>
          </a:p>
          <a:p>
            <a:pPr>
              <a:defRPr/>
            </a:pPr>
            <a:endParaRPr lang="el-GR" sz="1600" dirty="0">
              <a:latin typeface="Bookman Old Style" pitchFamily="18" charset="0"/>
            </a:endParaRPr>
          </a:p>
          <a:p>
            <a:pPr>
              <a:defRPr/>
            </a:pPr>
            <a:r>
              <a:rPr lang="el-GR" sz="1400" dirty="0">
                <a:latin typeface="Bookman Old Style" pitchFamily="18" charset="0"/>
              </a:rPr>
              <a:t>Η μελέτη προτείνει δράσεις προσαρμογής, οι οποίες θα πρέπει να χαρακτηρίζονται από ευελιξία ή εξειδίκευση για εφαρμογή σε τοπικό επίπεδο από το γεωργό καθώς θα υπάρξουν διαφοροποιήσεις μεταξύ των διαφόρων </a:t>
            </a:r>
            <a:r>
              <a:rPr lang="el-GR" sz="1400" dirty="0" err="1">
                <a:latin typeface="Bookman Old Style" pitchFamily="18" charset="0"/>
              </a:rPr>
              <a:t>αγροκλιματικών</a:t>
            </a:r>
            <a:r>
              <a:rPr lang="el-GR" sz="1400" dirty="0">
                <a:latin typeface="Bookman Old Style" pitchFamily="18" charset="0"/>
              </a:rPr>
              <a:t> ζωνών στον ελλαδικό χώρο (πλέον ευάλωτες περιοχές είναι η Ν. Ελλάδα, η </a:t>
            </a:r>
            <a:br>
              <a:rPr lang="el-GR" sz="1400" dirty="0">
                <a:latin typeface="Bookman Old Style" pitchFamily="18" charset="0"/>
              </a:rPr>
            </a:br>
            <a:r>
              <a:rPr lang="el-GR" sz="1400" dirty="0">
                <a:latin typeface="Bookman Old Style" pitchFamily="18" charset="0"/>
              </a:rPr>
              <a:t>                          Κρήτη και τα νησιά του Αιγαίου) και εντός αυτών υπάρχουν γεωγραφικές ιδιαιτερότητες</a:t>
            </a:r>
            <a:br>
              <a:rPr lang="el-GR" sz="1400" dirty="0">
                <a:latin typeface="Bookman Old Style" pitchFamily="18" charset="0"/>
              </a:rPr>
            </a:br>
            <a:r>
              <a:rPr lang="el-GR" sz="1400" dirty="0">
                <a:latin typeface="Bookman Old Style" pitchFamily="18" charset="0"/>
              </a:rPr>
              <a:t>                          (ύπαρξη ποταμών, ευάλωτα στη διάβρωση ή την </a:t>
            </a:r>
            <a:r>
              <a:rPr lang="el-GR" sz="1400" dirty="0" err="1">
                <a:latin typeface="Bookman Old Style" pitchFamily="18" charset="0"/>
              </a:rPr>
              <a:t>αλάτωση</a:t>
            </a:r>
            <a:r>
              <a:rPr lang="el-GR" sz="1400" dirty="0">
                <a:latin typeface="Bookman Old Style" pitchFamily="18" charset="0"/>
              </a:rPr>
              <a:t> εδάφη κ.λπ.).</a:t>
            </a:r>
          </a:p>
          <a:p>
            <a:pPr>
              <a:defRPr/>
            </a:pPr>
            <a:endParaRPr lang="el-GR" sz="1600" dirty="0">
              <a:latin typeface="Bookman Old Style" pitchFamily="18" charset="0"/>
            </a:endParaRPr>
          </a:p>
          <a:p>
            <a:pPr>
              <a:defRPr/>
            </a:pPr>
            <a:endParaRPr lang="el-GR" sz="1600" dirty="0">
              <a:latin typeface="Bookman Old Style" pitchFamily="18" charset="0"/>
            </a:endParaRPr>
          </a:p>
          <a:p>
            <a:pPr>
              <a:defRPr/>
            </a:pPr>
            <a:endParaRPr lang="el-GR" sz="1600" dirty="0">
              <a:latin typeface="Bookman Old Style" pitchFamily="18" charset="0"/>
            </a:endParaRPr>
          </a:p>
        </p:txBody>
      </p:sp>
      <p:pic>
        <p:nvPicPr>
          <p:cNvPr id="9225" name="Picture 2" descr="C:\Eftichis_6_9_15\Presentations\2ο Συνεδρίο του Σ.Α.Σ.Ο.Ε.Ε\Ανώνυμο-2.gif"/>
          <p:cNvPicPr>
            <a:picLocks noChangeAspect="1" noChangeArrowheads="1"/>
          </p:cNvPicPr>
          <p:nvPr/>
        </p:nvPicPr>
        <p:blipFill>
          <a:blip r:embed="rId4"/>
          <a:srcRect l="12248" t="23669" r="7214" b="21597"/>
          <a:stretch>
            <a:fillRect/>
          </a:stretch>
        </p:blipFill>
        <p:spPr bwMode="auto">
          <a:xfrm>
            <a:off x="1785938" y="642938"/>
            <a:ext cx="6858000" cy="2643187"/>
          </a:xfrm>
          <a:prstGeom prst="rect">
            <a:avLst/>
          </a:prstGeom>
          <a:noFill/>
          <a:ln w="9525">
            <a:noFill/>
            <a:miter lim="800000"/>
            <a:headEnd/>
            <a:tailEnd/>
          </a:ln>
        </p:spPr>
      </p:pic>
      <p:sp>
        <p:nvSpPr>
          <p:cNvPr id="12" name="1 - Τίτλος"/>
          <p:cNvSpPr txBox="1">
            <a:spLocks/>
          </p:cNvSpPr>
          <p:nvPr/>
        </p:nvSpPr>
        <p:spPr>
          <a:xfrm>
            <a:off x="260350" y="0"/>
            <a:ext cx="8740775" cy="571500"/>
          </a:xfrm>
          <a:prstGeom prst="rect">
            <a:avLst/>
          </a:prstGeom>
        </p:spPr>
        <p:txBody>
          <a:bodyPr vert="horz" lIns="91440" tIns="45720" rIns="91440" bIns="45720" rtlCol="0" anchor="ctr">
            <a:normAutofit/>
          </a:bodyPr>
          <a:lstStyle/>
          <a:p>
            <a:pPr>
              <a:spcBef>
                <a:spcPct val="0"/>
              </a:spcBef>
              <a:defRPr/>
            </a:pPr>
            <a:r>
              <a:rPr lang="el-GR" sz="2800" spc="-100" dirty="0" smtClean="0">
                <a:solidFill>
                  <a:schemeClr val="tx2"/>
                </a:solidFill>
                <a:latin typeface="Bookman Old Style" pitchFamily="18" charset="0"/>
                <a:ea typeface="+mj-ea"/>
                <a:cs typeface="+mj-cs"/>
              </a:rPr>
              <a:t>Επιπτώσεις</a:t>
            </a:r>
            <a:r>
              <a:rPr lang="el-GR" sz="2800" spc="-100" dirty="0">
                <a:solidFill>
                  <a:schemeClr val="tx2"/>
                </a:solidFill>
                <a:latin typeface="Bookman Old Style" pitchFamily="18" charset="0"/>
                <a:ea typeface="+mj-ea"/>
                <a:cs typeface="+mj-cs"/>
              </a:rPr>
              <a:t>: Ελλάδα</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Administrator\Desktop\Presentation for statisticians Climate change risk\Ανώνυμο-5.gif"/>
          <p:cNvPicPr>
            <a:picLocks noChangeAspect="1" noChangeArrowheads="1"/>
          </p:cNvPicPr>
          <p:nvPr/>
        </p:nvPicPr>
        <p:blipFill>
          <a:blip r:embed="rId3"/>
          <a:srcRect l="20409" t="35812" r="8163"/>
          <a:stretch>
            <a:fillRect/>
          </a:stretch>
        </p:blipFill>
        <p:spPr bwMode="auto">
          <a:xfrm>
            <a:off x="1" y="3372269"/>
            <a:ext cx="2073912" cy="3123781"/>
          </a:xfrm>
          <a:prstGeom prst="rect">
            <a:avLst/>
          </a:prstGeom>
          <a:noFill/>
          <a:ln w="9525">
            <a:noFill/>
            <a:miter lim="800000"/>
            <a:headEnd/>
            <a:tailEnd/>
          </a:ln>
        </p:spPr>
      </p:pic>
      <p:pic>
        <p:nvPicPr>
          <p:cNvPr id="1029" name="Picture 5" descr="C:\Users\Administrator\Desktop\Presentation for statisticians Climate change risk\Ανώνυμο-6.gif"/>
          <p:cNvPicPr>
            <a:picLocks noChangeAspect="1" noChangeArrowheads="1"/>
          </p:cNvPicPr>
          <p:nvPr/>
        </p:nvPicPr>
        <p:blipFill>
          <a:blip r:embed="rId4"/>
          <a:srcRect/>
          <a:stretch>
            <a:fillRect/>
          </a:stretch>
        </p:blipFill>
        <p:spPr bwMode="auto">
          <a:xfrm>
            <a:off x="-169863" y="3327742"/>
            <a:ext cx="2208213" cy="1745908"/>
          </a:xfrm>
          <a:prstGeom prst="rect">
            <a:avLst/>
          </a:prstGeom>
          <a:noFill/>
          <a:ln w="9525">
            <a:noFill/>
            <a:miter lim="800000"/>
            <a:headEnd/>
            <a:tailEnd/>
          </a:ln>
        </p:spPr>
      </p:pic>
      <p:pic>
        <p:nvPicPr>
          <p:cNvPr id="1031" name="Picture 7" descr="http://d35brb9zkkbdsd.cloudfront.net/wp-content/uploads/2013/06/money-smokestacks-00bd2.jpg"/>
          <p:cNvPicPr>
            <a:picLocks noChangeAspect="1" noChangeArrowheads="1"/>
          </p:cNvPicPr>
          <p:nvPr/>
        </p:nvPicPr>
        <p:blipFill>
          <a:blip r:embed="rId5"/>
          <a:srcRect/>
          <a:stretch>
            <a:fillRect/>
          </a:stretch>
        </p:blipFill>
        <p:spPr bwMode="auto">
          <a:xfrm>
            <a:off x="6072188" y="4330700"/>
            <a:ext cx="3071812" cy="2152650"/>
          </a:xfrm>
          <a:prstGeom prst="rect">
            <a:avLst/>
          </a:prstGeom>
          <a:noFill/>
          <a:ln w="9525">
            <a:noFill/>
            <a:miter lim="800000"/>
            <a:headEnd/>
            <a:tailEnd/>
          </a:ln>
        </p:spPr>
      </p:pic>
      <p:sp>
        <p:nvSpPr>
          <p:cNvPr id="10" name="9 - Έλλειψη"/>
          <p:cNvSpPr/>
          <p:nvPr/>
        </p:nvSpPr>
        <p:spPr bwMode="auto">
          <a:xfrm>
            <a:off x="1549400" y="4006850"/>
            <a:ext cx="327459" cy="297663"/>
          </a:xfrm>
          <a:prstGeom prst="ellipse">
            <a:avLst/>
          </a:prstGeom>
          <a:blipFill>
            <a:blip r:embed="rId6"/>
            <a:stretch>
              <a:fillRect/>
            </a:stretch>
          </a:blipFill>
          <a:ln w="9525" cap="flat" cmpd="sng" algn="ctr">
            <a:solidFill>
              <a:schemeClr val="tx1"/>
            </a:solidFill>
            <a:prstDash val="solid"/>
            <a:miter lim="800000"/>
            <a:headEnd type="none" w="med" len="med"/>
            <a:tailEnd type="none" w="med" len="med"/>
          </a:ln>
          <a:effectLst/>
        </p:spPr>
        <p:txBody>
          <a:bodyPr wrap="none" lIns="0" tIns="0" rIns="0" bIns="0" anchor="ctr"/>
          <a:lstStyle/>
          <a:p>
            <a:pPr>
              <a:defRPr/>
            </a:pPr>
            <a:r>
              <a:rPr lang="en-US" dirty="0">
                <a:solidFill>
                  <a:srgbClr val="FFC000"/>
                </a:solidFill>
                <a:effectLst>
                  <a:outerShdw blurRad="38100" dist="38100" dir="2700000" algn="tl">
                    <a:srgbClr val="000000">
                      <a:alpha val="43137"/>
                    </a:srgbClr>
                  </a:outerShdw>
                </a:effectLst>
                <a:latin typeface="Bookman Old Style" pitchFamily="18" charset="0"/>
              </a:rPr>
              <a:t>SCC</a:t>
            </a:r>
            <a:endParaRPr lang="el-GR" dirty="0">
              <a:solidFill>
                <a:srgbClr val="FFC000"/>
              </a:solidFill>
              <a:effectLst>
                <a:outerShdw blurRad="38100" dist="38100" dir="2700000" algn="tl">
                  <a:srgbClr val="000000">
                    <a:alpha val="43137"/>
                  </a:srgbClr>
                </a:outerShdw>
              </a:effectLst>
              <a:latin typeface="Bookman Old Style" pitchFamily="18" charset="0"/>
            </a:endParaRPr>
          </a:p>
        </p:txBody>
      </p:sp>
      <p:sp>
        <p:nvSpPr>
          <p:cNvPr id="20" name="19 - Ορθογώνιο"/>
          <p:cNvSpPr/>
          <p:nvPr/>
        </p:nvSpPr>
        <p:spPr>
          <a:xfrm>
            <a:off x="904875" y="5734050"/>
            <a:ext cx="5000625" cy="584775"/>
          </a:xfrm>
          <a:prstGeom prst="rect">
            <a:avLst/>
          </a:prstGeom>
        </p:spPr>
        <p:txBody>
          <a:bodyPr>
            <a:spAutoFit/>
          </a:bodyPr>
          <a:lstStyle/>
          <a:p>
            <a:pPr>
              <a:defRPr/>
            </a:pPr>
            <a:r>
              <a:rPr lang="en-US" sz="1600" dirty="0">
                <a:latin typeface="Bookman Old Style" pitchFamily="18" charset="0"/>
              </a:rPr>
              <a:t>U.S. Government</a:t>
            </a:r>
            <a:r>
              <a:rPr lang="el-GR" sz="1600" dirty="0">
                <a:latin typeface="Bookman Old Style" pitchFamily="18" charset="0"/>
              </a:rPr>
              <a:t> </a:t>
            </a:r>
            <a:r>
              <a:rPr lang="en-US" sz="1600" dirty="0">
                <a:latin typeface="Bookman Old Style" pitchFamily="18" charset="0"/>
              </a:rPr>
              <a:t>Interagency Working Group on Social Cost of Carbon:</a:t>
            </a:r>
            <a:r>
              <a:rPr lang="el-GR" sz="1600" dirty="0">
                <a:latin typeface="Bookman Old Style" pitchFamily="18" charset="0"/>
              </a:rPr>
              <a:t> </a:t>
            </a:r>
            <a:r>
              <a:rPr lang="en-US" sz="1600" dirty="0">
                <a:latin typeface="Bookman Old Style" pitchFamily="18" charset="0"/>
              </a:rPr>
              <a:t>SCC</a:t>
            </a:r>
            <a:r>
              <a:rPr lang="en-US" sz="1600" dirty="0">
                <a:solidFill>
                  <a:srgbClr val="FF0000"/>
                </a:solidFill>
                <a:latin typeface="Bookman Old Style" pitchFamily="18" charset="0"/>
              </a:rPr>
              <a:t>=$33/ton</a:t>
            </a:r>
            <a:endParaRPr lang="el-GR" sz="1600" dirty="0">
              <a:solidFill>
                <a:srgbClr val="FF0000"/>
              </a:solidFill>
              <a:latin typeface="Bookman Old Style" pitchFamily="18" charset="0"/>
            </a:endParaRPr>
          </a:p>
        </p:txBody>
      </p:sp>
      <p:sp>
        <p:nvSpPr>
          <p:cNvPr id="21" name="20 - Ορθογώνιο"/>
          <p:cNvSpPr/>
          <p:nvPr/>
        </p:nvSpPr>
        <p:spPr>
          <a:xfrm>
            <a:off x="904875" y="5162550"/>
            <a:ext cx="2699778" cy="338554"/>
          </a:xfrm>
          <a:prstGeom prst="rect">
            <a:avLst/>
          </a:prstGeom>
        </p:spPr>
        <p:txBody>
          <a:bodyPr wrap="none">
            <a:spAutoFit/>
          </a:bodyPr>
          <a:lstStyle/>
          <a:p>
            <a:pPr>
              <a:defRPr/>
            </a:pPr>
            <a:r>
              <a:rPr lang="en-US" sz="1600" dirty="0" err="1">
                <a:latin typeface="Bookman Old Style" pitchFamily="18" charset="0"/>
              </a:rPr>
              <a:t>Nordhaus</a:t>
            </a:r>
            <a:r>
              <a:rPr lang="el-GR" sz="1600" dirty="0">
                <a:latin typeface="Bookman Old Style" pitchFamily="18" charset="0"/>
              </a:rPr>
              <a:t>: </a:t>
            </a:r>
            <a:r>
              <a:rPr lang="en-US" sz="1600" dirty="0">
                <a:latin typeface="Bookman Old Style" pitchFamily="18" charset="0"/>
              </a:rPr>
              <a:t>SCC</a:t>
            </a:r>
            <a:r>
              <a:rPr lang="en-US" sz="1600" dirty="0">
                <a:solidFill>
                  <a:srgbClr val="FF0000"/>
                </a:solidFill>
                <a:latin typeface="Bookman Old Style" pitchFamily="18" charset="0"/>
              </a:rPr>
              <a:t>=$20/ton</a:t>
            </a:r>
          </a:p>
        </p:txBody>
      </p:sp>
      <p:sp>
        <p:nvSpPr>
          <p:cNvPr id="22" name="21 - Ορθογώνιο"/>
          <p:cNvSpPr/>
          <p:nvPr/>
        </p:nvSpPr>
        <p:spPr>
          <a:xfrm>
            <a:off x="904875" y="5448300"/>
            <a:ext cx="2388795" cy="338554"/>
          </a:xfrm>
          <a:prstGeom prst="rect">
            <a:avLst/>
          </a:prstGeom>
        </p:spPr>
        <p:txBody>
          <a:bodyPr wrap="none">
            <a:spAutoFit/>
          </a:bodyPr>
          <a:lstStyle/>
          <a:p>
            <a:pPr>
              <a:defRPr/>
            </a:pPr>
            <a:r>
              <a:rPr lang="en-US" sz="1600" dirty="0">
                <a:latin typeface="Bookman Old Style" pitchFamily="18" charset="0"/>
              </a:rPr>
              <a:t>Stern</a:t>
            </a:r>
            <a:r>
              <a:rPr lang="el-GR" sz="1600" dirty="0">
                <a:latin typeface="Bookman Old Style" pitchFamily="18" charset="0"/>
              </a:rPr>
              <a:t>: </a:t>
            </a:r>
            <a:r>
              <a:rPr lang="en-US" sz="1600" dirty="0">
                <a:latin typeface="Bookman Old Style" pitchFamily="18" charset="0"/>
              </a:rPr>
              <a:t>SCC</a:t>
            </a:r>
            <a:r>
              <a:rPr lang="en-US" sz="1600" dirty="0">
                <a:solidFill>
                  <a:srgbClr val="FF0000"/>
                </a:solidFill>
                <a:latin typeface="Bookman Old Style" pitchFamily="18" charset="0"/>
              </a:rPr>
              <a:t>=$200/ton</a:t>
            </a:r>
          </a:p>
        </p:txBody>
      </p:sp>
      <p:sp>
        <p:nvSpPr>
          <p:cNvPr id="24" name="23 - Ορθογώνιο"/>
          <p:cNvSpPr/>
          <p:nvPr/>
        </p:nvSpPr>
        <p:spPr>
          <a:xfrm>
            <a:off x="0" y="1784350"/>
            <a:ext cx="4572000" cy="584775"/>
          </a:xfrm>
          <a:prstGeom prst="rect">
            <a:avLst/>
          </a:prstGeom>
        </p:spPr>
        <p:txBody>
          <a:bodyPr>
            <a:spAutoFit/>
          </a:bodyPr>
          <a:lstStyle/>
          <a:p>
            <a:pPr>
              <a:buFont typeface="Wingdings" pitchFamily="2" charset="2"/>
              <a:buNone/>
              <a:defRPr/>
            </a:pPr>
            <a:r>
              <a:rPr lang="el-GR" sz="1600" dirty="0">
                <a:solidFill>
                  <a:srgbClr val="FF0000"/>
                </a:solidFill>
                <a:latin typeface="Bookman Old Style" pitchFamily="18" charset="0"/>
              </a:rPr>
              <a:t>Προσδιορισμός του οριακού κόστους άνθρακα </a:t>
            </a:r>
            <a:r>
              <a:rPr lang="el-GR" sz="1600" dirty="0">
                <a:latin typeface="Bookman Old Style" pitchFamily="18" charset="0"/>
              </a:rPr>
              <a:t>(</a:t>
            </a:r>
            <a:r>
              <a:rPr lang="en-US" sz="1600" dirty="0">
                <a:latin typeface="Bookman Old Style" pitchFamily="18" charset="0"/>
              </a:rPr>
              <a:t>social cost of carbon SCC)</a:t>
            </a:r>
            <a:r>
              <a:rPr lang="el-GR" sz="1600" dirty="0">
                <a:latin typeface="Bookman Old Style" pitchFamily="18" charset="0"/>
              </a:rPr>
              <a:t>.</a:t>
            </a:r>
          </a:p>
        </p:txBody>
      </p:sp>
      <p:sp>
        <p:nvSpPr>
          <p:cNvPr id="26" name="Title 1"/>
          <p:cNvSpPr>
            <a:spLocks noGrp="1"/>
          </p:cNvSpPr>
          <p:nvPr>
            <p:ph type="title"/>
          </p:nvPr>
        </p:nvSpPr>
        <p:spPr>
          <a:xfrm>
            <a:off x="260350" y="6350"/>
            <a:ext cx="8883650" cy="533400"/>
          </a:xfrm>
        </p:spPr>
        <p:txBody>
          <a:bodyPr>
            <a:normAutofit/>
          </a:bodyPr>
          <a:lstStyle/>
          <a:p>
            <a:r>
              <a:rPr lang="el-GR" dirty="0" smtClean="0">
                <a:latin typeface="Bookman Old Style" pitchFamily="18" charset="0"/>
                <a:cs typeface="Times New Roman" pitchFamily="18" charset="0"/>
              </a:rPr>
              <a:t>Δημοσιονομικά εργαλεία περιβαλλοντικής πολιτικής</a:t>
            </a:r>
            <a:endParaRPr lang="el-GR" dirty="0">
              <a:latin typeface="Bookman Old Style" pitchFamily="18" charset="0"/>
              <a:cs typeface="Times New Roman" pitchFamily="18" charset="0"/>
            </a:endParaRPr>
          </a:p>
        </p:txBody>
      </p:sp>
      <p:sp>
        <p:nvSpPr>
          <p:cNvPr id="17" name="16 - Ορθογώνιο"/>
          <p:cNvSpPr/>
          <p:nvPr/>
        </p:nvSpPr>
        <p:spPr>
          <a:xfrm>
            <a:off x="6883400" y="1473200"/>
            <a:ext cx="35560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Bookman Old Style" pitchFamily="18" charset="0"/>
            </a:endParaRPr>
          </a:p>
        </p:txBody>
      </p:sp>
      <p:sp>
        <p:nvSpPr>
          <p:cNvPr id="28" name="13 - Θέση περιεχομένου"/>
          <p:cNvSpPr txBox="1">
            <a:spLocks/>
          </p:cNvSpPr>
          <p:nvPr/>
        </p:nvSpPr>
        <p:spPr bwMode="auto">
          <a:xfrm>
            <a:off x="0" y="673100"/>
            <a:ext cx="6929438" cy="1000125"/>
          </a:xfrm>
          <a:prstGeom prst="rect">
            <a:avLst/>
          </a:prstGeom>
          <a:noFill/>
          <a:ln w="9525">
            <a:noFill/>
            <a:miter lim="800000"/>
            <a:headEnd/>
            <a:tailEnd/>
          </a:ln>
        </p:spPr>
        <p:txBody>
          <a:bodyPr/>
          <a:lstStyle/>
          <a:p>
            <a:pPr marL="457200" indent="-457200" eaLnBrk="0" hangingPunct="0">
              <a:spcBef>
                <a:spcPct val="20000"/>
              </a:spcBef>
              <a:buClr>
                <a:srgbClr val="C00000"/>
              </a:buClr>
              <a:buSzPct val="100000"/>
              <a:buFont typeface="Wingdings" pitchFamily="2" charset="2"/>
              <a:buAutoNum type="arabicPeriod"/>
              <a:defRPr/>
            </a:pPr>
            <a:r>
              <a:rPr lang="el-GR" kern="0" dirty="0">
                <a:solidFill>
                  <a:srgbClr val="C00000"/>
                </a:solidFill>
                <a:latin typeface="Bookman Old Style" pitchFamily="18" charset="0"/>
              </a:rPr>
              <a:t>Δημοσιονομική πολιτική</a:t>
            </a:r>
          </a:p>
          <a:p>
            <a:pPr marL="447675" eaLnBrk="0" hangingPunct="0">
              <a:spcBef>
                <a:spcPct val="20000"/>
              </a:spcBef>
              <a:buClr>
                <a:schemeClr val="folHlink"/>
              </a:buClr>
              <a:buSzPct val="60000"/>
              <a:defRPr/>
            </a:pPr>
            <a:r>
              <a:rPr lang="el-GR" sz="1600" kern="0" dirty="0">
                <a:latin typeface="Bookman Old Style" pitchFamily="18" charset="0"/>
              </a:rPr>
              <a:t>α. Φόροι </a:t>
            </a:r>
            <a:r>
              <a:rPr lang="el-GR" sz="1600" kern="0" dirty="0" smtClean="0">
                <a:latin typeface="Bookman Old Style" pitchFamily="18" charset="0"/>
              </a:rPr>
              <a:t>άνθρακα</a:t>
            </a:r>
            <a:endParaRPr lang="el-GR" sz="1600" kern="0" dirty="0">
              <a:latin typeface="Bookman Old Style" pitchFamily="18" charset="0"/>
            </a:endParaRPr>
          </a:p>
          <a:p>
            <a:pPr marL="447675" eaLnBrk="0" hangingPunct="0">
              <a:spcBef>
                <a:spcPct val="20000"/>
              </a:spcBef>
              <a:buClr>
                <a:schemeClr val="folHlink"/>
              </a:buClr>
              <a:buSzPct val="60000"/>
              <a:buFont typeface="Wingdings" pitchFamily="2" charset="2"/>
              <a:buNone/>
              <a:defRPr/>
            </a:pPr>
            <a:r>
              <a:rPr lang="el-GR" sz="1600" kern="0" dirty="0">
                <a:latin typeface="Bookman Old Style" pitchFamily="18" charset="0"/>
              </a:rPr>
              <a:t>β. Άδειες εκπομπής </a:t>
            </a:r>
            <a:r>
              <a:rPr lang="en-US" sz="1600" kern="0" dirty="0">
                <a:latin typeface="Bookman Old Style" pitchFamily="18" charset="0"/>
              </a:rPr>
              <a:t>CO2 (EU-ETS)</a:t>
            </a:r>
            <a:endParaRPr lang="el-GR" sz="1600" kern="0" dirty="0">
              <a:latin typeface="Bookman Old Style" pitchFamily="18" charset="0"/>
            </a:endParaRPr>
          </a:p>
        </p:txBody>
      </p:sp>
      <p:pic>
        <p:nvPicPr>
          <p:cNvPr id="29" name="Picture 2" descr="C:\Users\Administrator\Desktop\Presentation for statisticians Climate change risk\Ανώνυμο8.gif"/>
          <p:cNvPicPr>
            <a:picLocks noChangeAspect="1" noChangeArrowheads="1"/>
          </p:cNvPicPr>
          <p:nvPr/>
        </p:nvPicPr>
        <p:blipFill>
          <a:blip r:embed="rId7"/>
          <a:srcRect l="2530"/>
          <a:stretch>
            <a:fillRect/>
          </a:stretch>
        </p:blipFill>
        <p:spPr bwMode="auto">
          <a:xfrm>
            <a:off x="2305050" y="3651250"/>
            <a:ext cx="1679590" cy="1126507"/>
          </a:xfrm>
          <a:prstGeom prst="rect">
            <a:avLst/>
          </a:prstGeom>
          <a:noFill/>
          <a:ln w="9525">
            <a:noFill/>
            <a:miter lim="800000"/>
            <a:headEnd/>
            <a:tailEnd/>
          </a:ln>
        </p:spPr>
      </p:pic>
      <p:graphicFrame>
        <p:nvGraphicFramePr>
          <p:cNvPr id="30" name="29 - Διάγραμμα"/>
          <p:cNvGraphicFramePr/>
          <p:nvPr/>
        </p:nvGraphicFramePr>
        <p:xfrm>
          <a:off x="3416300" y="939800"/>
          <a:ext cx="4356100" cy="315595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1" name="30 - TextBox"/>
          <p:cNvSpPr txBox="1"/>
          <p:nvPr/>
        </p:nvSpPr>
        <p:spPr>
          <a:xfrm>
            <a:off x="4038600" y="3873500"/>
            <a:ext cx="2044700" cy="276999"/>
          </a:xfrm>
          <a:prstGeom prst="rect">
            <a:avLst/>
          </a:prstGeom>
          <a:noFill/>
        </p:spPr>
        <p:txBody>
          <a:bodyPr wrap="square">
            <a:spAutoFit/>
          </a:bodyPr>
          <a:lstStyle/>
          <a:p>
            <a:pPr algn="ctr">
              <a:defRPr/>
            </a:pPr>
            <a:r>
              <a:rPr lang="el-GR" sz="1200" dirty="0">
                <a:latin typeface="Bookman Old Style" pitchFamily="18" charset="0"/>
              </a:rPr>
              <a:t>Κλιματικά  υποδείγματα</a:t>
            </a:r>
            <a:endParaRPr lang="en-US" sz="1200" dirty="0">
              <a:latin typeface="Bookman Old Style" pitchFamily="18" charset="0"/>
            </a:endParaRPr>
          </a:p>
        </p:txBody>
      </p:sp>
      <p:sp>
        <p:nvSpPr>
          <p:cNvPr id="32" name="31 - TextBox"/>
          <p:cNvSpPr txBox="1"/>
          <p:nvPr/>
        </p:nvSpPr>
        <p:spPr>
          <a:xfrm>
            <a:off x="6038850" y="3651250"/>
            <a:ext cx="1778000" cy="461665"/>
          </a:xfrm>
          <a:prstGeom prst="rect">
            <a:avLst/>
          </a:prstGeom>
          <a:noFill/>
        </p:spPr>
        <p:txBody>
          <a:bodyPr wrap="square">
            <a:spAutoFit/>
          </a:bodyPr>
          <a:lstStyle/>
          <a:p>
            <a:pPr algn="ctr">
              <a:defRPr/>
            </a:pPr>
            <a:r>
              <a:rPr lang="el-GR" sz="1200" dirty="0">
                <a:latin typeface="Bookman Old Style" pitchFamily="18" charset="0"/>
              </a:rPr>
              <a:t>Οικονομικά υποδείγματα</a:t>
            </a:r>
          </a:p>
        </p:txBody>
      </p:sp>
      <p:sp>
        <p:nvSpPr>
          <p:cNvPr id="33" name="32 - TextBox"/>
          <p:cNvSpPr txBox="1"/>
          <p:nvPr/>
        </p:nvSpPr>
        <p:spPr>
          <a:xfrm>
            <a:off x="4794250" y="4406900"/>
            <a:ext cx="2968728" cy="523220"/>
          </a:xfrm>
          <a:prstGeom prst="rect">
            <a:avLst/>
          </a:prstGeom>
          <a:noFill/>
        </p:spPr>
        <p:txBody>
          <a:bodyPr wrap="square">
            <a:spAutoFit/>
          </a:bodyPr>
          <a:lstStyle/>
          <a:p>
            <a:pPr algn="ctr">
              <a:defRPr/>
            </a:pPr>
            <a:r>
              <a:rPr lang="en-US" sz="1400" dirty="0">
                <a:latin typeface="Bookman Old Style" pitchFamily="18" charset="0"/>
              </a:rPr>
              <a:t>Integrated assessment models (IAMs)</a:t>
            </a:r>
            <a:endParaRPr lang="el-GR" sz="1400" dirty="0">
              <a:latin typeface="Bookman Old Style" pitchFamily="18" charset="0"/>
            </a:endParaRPr>
          </a:p>
        </p:txBody>
      </p:sp>
      <p:sp>
        <p:nvSpPr>
          <p:cNvPr id="34" name="33 - Αριστερό άγκιστρο"/>
          <p:cNvSpPr/>
          <p:nvPr/>
        </p:nvSpPr>
        <p:spPr bwMode="auto">
          <a:xfrm rot="16200000">
            <a:off x="4995568" y="2783182"/>
            <a:ext cx="130764" cy="1955800"/>
          </a:xfrm>
          <a:prstGeom prst="leftBrace">
            <a:avLst>
              <a:gd name="adj1" fmla="val 8333"/>
              <a:gd name="adj2" fmla="val 49667"/>
            </a:avLst>
          </a:prstGeom>
          <a:noFill/>
          <a:ln w="25400" cap="flat" cmpd="sng" algn="ctr">
            <a:solidFill>
              <a:schemeClr val="accent1">
                <a:lumMod val="75000"/>
              </a:schemeClr>
            </a:solidFill>
            <a:prstDash val="solid"/>
            <a:miter lim="800000"/>
            <a:headEnd type="none" w="med" len="med"/>
            <a:tailEnd type="none" w="med" len="med"/>
          </a:ln>
          <a:effectLst/>
        </p:spPr>
        <p:txBody>
          <a:bodyPr wrap="none"/>
          <a:lstStyle/>
          <a:p>
            <a:pPr>
              <a:defRPr/>
            </a:pPr>
            <a:endParaRPr lang="el-GR"/>
          </a:p>
        </p:txBody>
      </p:sp>
      <p:sp>
        <p:nvSpPr>
          <p:cNvPr id="35" name="34 - Αριστερό άγκιστρο"/>
          <p:cNvSpPr/>
          <p:nvPr/>
        </p:nvSpPr>
        <p:spPr bwMode="auto">
          <a:xfrm rot="16200000">
            <a:off x="6178670" y="2889130"/>
            <a:ext cx="174352" cy="2765391"/>
          </a:xfrm>
          <a:prstGeom prst="leftBrace">
            <a:avLst>
              <a:gd name="adj1" fmla="val 8333"/>
              <a:gd name="adj2" fmla="val 49667"/>
            </a:avLst>
          </a:prstGeom>
          <a:noFill/>
          <a:ln w="25400" cap="flat" cmpd="sng" algn="ctr">
            <a:solidFill>
              <a:schemeClr val="accent1">
                <a:lumMod val="75000"/>
              </a:schemeClr>
            </a:solidFill>
            <a:prstDash val="solid"/>
            <a:miter lim="800000"/>
            <a:headEnd type="none" w="med" len="med"/>
            <a:tailEnd type="none" w="med" len="med"/>
          </a:ln>
          <a:effectLst/>
        </p:spPr>
        <p:txBody>
          <a:bodyPr wrap="none"/>
          <a:lstStyle/>
          <a:p>
            <a:pPr>
              <a:defRPr/>
            </a:pPr>
            <a:endParaRPr lang="el-GR"/>
          </a:p>
        </p:txBody>
      </p:sp>
      <p:sp>
        <p:nvSpPr>
          <p:cNvPr id="36" name="35 - Έλλειψη"/>
          <p:cNvSpPr/>
          <p:nvPr/>
        </p:nvSpPr>
        <p:spPr bwMode="auto">
          <a:xfrm>
            <a:off x="7861300" y="1162050"/>
            <a:ext cx="800100" cy="711200"/>
          </a:xfrm>
          <a:prstGeom prst="ellipse">
            <a:avLst/>
          </a:prstGeom>
          <a:blipFill>
            <a:blip r:embed="rId6"/>
            <a:stretch>
              <a:fillRect/>
            </a:stretch>
          </a:blipFill>
          <a:ln w="9525" cap="flat" cmpd="sng" algn="ctr">
            <a:solidFill>
              <a:schemeClr val="tx1"/>
            </a:solidFill>
            <a:prstDash val="solid"/>
            <a:miter lim="800000"/>
            <a:headEnd type="none" w="med" len="med"/>
            <a:tailEnd type="none" w="med" len="med"/>
          </a:ln>
          <a:effectLst/>
        </p:spPr>
        <p:txBody>
          <a:bodyPr wrap="none" lIns="0" tIns="0" rIns="0" bIns="0" anchor="ctr"/>
          <a:lstStyle/>
          <a:p>
            <a:pPr>
              <a:defRPr/>
            </a:pPr>
            <a:r>
              <a:rPr lang="en-US" dirty="0">
                <a:solidFill>
                  <a:srgbClr val="FFC000"/>
                </a:solidFill>
                <a:effectLst>
                  <a:outerShdw blurRad="38100" dist="38100" dir="2700000" algn="tl">
                    <a:srgbClr val="000000">
                      <a:alpha val="43137"/>
                    </a:srgbClr>
                  </a:outerShdw>
                </a:effectLst>
                <a:latin typeface="+mn-lt"/>
              </a:rPr>
              <a:t>SCC</a:t>
            </a:r>
            <a:endParaRPr lang="el-GR" dirty="0">
              <a:solidFill>
                <a:srgbClr val="FFC000"/>
              </a:solidFill>
              <a:effectLst>
                <a:outerShdw blurRad="38100" dist="38100" dir="2700000" algn="tl">
                  <a:srgbClr val="000000">
                    <a:alpha val="43137"/>
                  </a:srgbClr>
                </a:outerShdw>
              </a:effectLst>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par>
                          <p:cTn id="11" fill="hold">
                            <p:stCondLst>
                              <p:cond delay="17000"/>
                            </p:stCondLst>
                            <p:childTnLst>
                              <p:par>
                                <p:cTn id="12" presetID="23" presetClass="entr" presetSubtype="16" fill="hold" nodeType="afterEffect">
                                  <p:stCondLst>
                                    <p:cond delay="500"/>
                                  </p:stCondLst>
                                  <p:childTnLst>
                                    <p:set>
                                      <p:cBhvr>
                                        <p:cTn id="13" dur="1" fill="hold">
                                          <p:stCondLst>
                                            <p:cond delay="0"/>
                                          </p:stCondLst>
                                        </p:cTn>
                                        <p:tgtEl>
                                          <p:spTgt spid="29"/>
                                        </p:tgtEl>
                                        <p:attrNameLst>
                                          <p:attrName>style.visibility</p:attrName>
                                        </p:attrNameLst>
                                      </p:cBhvr>
                                      <p:to>
                                        <p:strVal val="visible"/>
                                      </p:to>
                                    </p:set>
                                    <p:anim calcmode="lin" valueType="num">
                                      <p:cBhvr>
                                        <p:cTn id="14" dur="2000" fill="hold"/>
                                        <p:tgtEl>
                                          <p:spTgt spid="29"/>
                                        </p:tgtEl>
                                        <p:attrNameLst>
                                          <p:attrName>ppt_w</p:attrName>
                                        </p:attrNameLst>
                                      </p:cBhvr>
                                      <p:tavLst>
                                        <p:tav tm="0">
                                          <p:val>
                                            <p:fltVal val="0"/>
                                          </p:val>
                                        </p:tav>
                                        <p:tav tm="100000">
                                          <p:val>
                                            <p:strVal val="#ppt_w"/>
                                          </p:val>
                                        </p:tav>
                                      </p:tavLst>
                                    </p:anim>
                                    <p:anim calcmode="lin" valueType="num">
                                      <p:cBhvr>
                                        <p:cTn id="15" dur="2000" fill="hold"/>
                                        <p:tgtEl>
                                          <p:spTgt spid="29"/>
                                        </p:tgtEl>
                                        <p:attrNameLst>
                                          <p:attrName>ppt_h</p:attrName>
                                        </p:attrNameLst>
                                      </p:cBhvr>
                                      <p:tavLst>
                                        <p:tav tm="0">
                                          <p:val>
                                            <p:fltVal val="0"/>
                                          </p:val>
                                        </p:tav>
                                        <p:tav tm="100000">
                                          <p:val>
                                            <p:strVal val="#ppt_h"/>
                                          </p:val>
                                        </p:tav>
                                      </p:tavLst>
                                    </p:anim>
                                  </p:childTnLst>
                                </p:cTn>
                              </p:par>
                            </p:childTnLst>
                          </p:cTn>
                        </p:par>
                        <p:par>
                          <p:cTn id="16" fill="hold">
                            <p:stCondLst>
                              <p:cond delay="22500"/>
                            </p:stCondLst>
                            <p:childTnLst>
                              <p:par>
                                <p:cTn id="17" presetID="22" presetClass="entr" presetSubtype="8" fill="hold" grpId="0" nodeType="afterEffect">
                                  <p:stCondLst>
                                    <p:cond delay="1000"/>
                                  </p:stCondLst>
                                  <p:childTnLst>
                                    <p:set>
                                      <p:cBhvr>
                                        <p:cTn id="18" dur="1" fill="hold">
                                          <p:stCondLst>
                                            <p:cond delay="0"/>
                                          </p:stCondLst>
                                        </p:cTn>
                                        <p:tgtEl>
                                          <p:spTgt spid="30">
                                            <p:graphicEl>
                                              <a:dgm id="{D6CD5838-3B80-4374-86A7-6CFB5CC121DD}"/>
                                            </p:graphicEl>
                                          </p:spTgt>
                                        </p:tgtEl>
                                        <p:attrNameLst>
                                          <p:attrName>style.visibility</p:attrName>
                                        </p:attrNameLst>
                                      </p:cBhvr>
                                      <p:to>
                                        <p:strVal val="visible"/>
                                      </p:to>
                                    </p:set>
                                    <p:animEffect transition="in" filter="wipe(left)">
                                      <p:cBhvr>
                                        <p:cTn id="19" dur="3000"/>
                                        <p:tgtEl>
                                          <p:spTgt spid="30">
                                            <p:graphicEl>
                                              <a:dgm id="{D6CD5838-3B80-4374-86A7-6CFB5CC121DD}"/>
                                            </p:graphicEl>
                                          </p:spTgt>
                                        </p:tgtEl>
                                      </p:cBhvr>
                                    </p:animEffect>
                                  </p:childTnLst>
                                </p:cTn>
                              </p:par>
                            </p:childTnLst>
                          </p:cTn>
                        </p:par>
                        <p:par>
                          <p:cTn id="20" fill="hold">
                            <p:stCondLst>
                              <p:cond delay="26500"/>
                            </p:stCondLst>
                            <p:childTnLst>
                              <p:par>
                                <p:cTn id="21" presetID="23" presetClass="entr" presetSubtype="16"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2000" fill="hold"/>
                                        <p:tgtEl>
                                          <p:spTgt spid="36"/>
                                        </p:tgtEl>
                                        <p:attrNameLst>
                                          <p:attrName>ppt_w</p:attrName>
                                        </p:attrNameLst>
                                      </p:cBhvr>
                                      <p:tavLst>
                                        <p:tav tm="0">
                                          <p:val>
                                            <p:fltVal val="0"/>
                                          </p:val>
                                        </p:tav>
                                        <p:tav tm="100000">
                                          <p:val>
                                            <p:strVal val="#ppt_w"/>
                                          </p:val>
                                        </p:tav>
                                      </p:tavLst>
                                    </p:anim>
                                    <p:anim calcmode="lin" valueType="num">
                                      <p:cBhvr>
                                        <p:cTn id="24" dur="2000" fill="hold"/>
                                        <p:tgtEl>
                                          <p:spTgt spid="36"/>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0">
                                            <p:graphicEl>
                                              <a:dgm id="{4263F8BF-AF7F-4771-ABEF-88E49273D198}"/>
                                            </p:graphicEl>
                                          </p:spTgt>
                                        </p:tgtEl>
                                        <p:attrNameLst>
                                          <p:attrName>style.visibility</p:attrName>
                                        </p:attrNameLst>
                                      </p:cBhvr>
                                      <p:to>
                                        <p:strVal val="visible"/>
                                      </p:to>
                                    </p:set>
                                    <p:animEffect transition="in" filter="wipe(left)">
                                      <p:cBhvr>
                                        <p:cTn id="29" dur="2000"/>
                                        <p:tgtEl>
                                          <p:spTgt spid="30">
                                            <p:graphicEl>
                                              <a:dgm id="{4263F8BF-AF7F-4771-ABEF-88E49273D198}"/>
                                            </p:graphicEl>
                                          </p:spTgt>
                                        </p:tgtEl>
                                      </p:cBhvr>
                                    </p:animEffect>
                                  </p:childTnLst>
                                </p:cTn>
                              </p:par>
                              <p:par>
                                <p:cTn id="30" presetID="22" presetClass="entr" presetSubtype="8" fill="hold" grpId="0" nodeType="withEffect">
                                  <p:stCondLst>
                                    <p:cond delay="500"/>
                                  </p:stCondLst>
                                  <p:childTnLst>
                                    <p:set>
                                      <p:cBhvr>
                                        <p:cTn id="31" dur="1" fill="hold">
                                          <p:stCondLst>
                                            <p:cond delay="0"/>
                                          </p:stCondLst>
                                        </p:cTn>
                                        <p:tgtEl>
                                          <p:spTgt spid="30">
                                            <p:graphicEl>
                                              <a:dgm id="{5BB773AA-07F4-4FE0-899E-4570F2A10798}"/>
                                            </p:graphicEl>
                                          </p:spTgt>
                                        </p:tgtEl>
                                        <p:attrNameLst>
                                          <p:attrName>style.visibility</p:attrName>
                                        </p:attrNameLst>
                                      </p:cBhvr>
                                      <p:to>
                                        <p:strVal val="visible"/>
                                      </p:to>
                                    </p:set>
                                    <p:animEffect transition="in" filter="wipe(left)">
                                      <p:cBhvr>
                                        <p:cTn id="32" dur="2000"/>
                                        <p:tgtEl>
                                          <p:spTgt spid="30">
                                            <p:graphicEl>
                                              <a:dgm id="{5BB773AA-07F4-4FE0-899E-4570F2A10798}"/>
                                            </p:graphicEl>
                                          </p:spTgt>
                                        </p:tgtEl>
                                      </p:cBhvr>
                                    </p:animEffect>
                                  </p:childTnLst>
                                </p:cTn>
                              </p:par>
                            </p:childTnLst>
                          </p:cTn>
                        </p:par>
                        <p:par>
                          <p:cTn id="33" fill="hold">
                            <p:stCondLst>
                              <p:cond delay="2500"/>
                            </p:stCondLst>
                            <p:childTnLst>
                              <p:par>
                                <p:cTn id="34" presetID="22" presetClass="entr" presetSubtype="8" fill="hold" grpId="0" nodeType="afterEffect">
                                  <p:stCondLst>
                                    <p:cond delay="2000"/>
                                  </p:stCondLst>
                                  <p:childTnLst>
                                    <p:set>
                                      <p:cBhvr>
                                        <p:cTn id="35" dur="1" fill="hold">
                                          <p:stCondLst>
                                            <p:cond delay="0"/>
                                          </p:stCondLst>
                                        </p:cTn>
                                        <p:tgtEl>
                                          <p:spTgt spid="30">
                                            <p:graphicEl>
                                              <a:dgm id="{81A510DC-23A1-410C-9A3B-BB74603DB67D}"/>
                                            </p:graphicEl>
                                          </p:spTgt>
                                        </p:tgtEl>
                                        <p:attrNameLst>
                                          <p:attrName>style.visibility</p:attrName>
                                        </p:attrNameLst>
                                      </p:cBhvr>
                                      <p:to>
                                        <p:strVal val="visible"/>
                                      </p:to>
                                    </p:set>
                                    <p:animEffect transition="in" filter="wipe(left)">
                                      <p:cBhvr>
                                        <p:cTn id="36" dur="2000"/>
                                        <p:tgtEl>
                                          <p:spTgt spid="30">
                                            <p:graphicEl>
                                              <a:dgm id="{81A510DC-23A1-410C-9A3B-BB74603DB67D}"/>
                                            </p:graphicEl>
                                          </p:spTgt>
                                        </p:tgtEl>
                                      </p:cBhvr>
                                    </p:animEffect>
                                  </p:childTnLst>
                                </p:cTn>
                              </p:par>
                              <p:par>
                                <p:cTn id="37" presetID="22" presetClass="entr" presetSubtype="8" fill="hold" grpId="0" nodeType="withEffect">
                                  <p:stCondLst>
                                    <p:cond delay="1000"/>
                                  </p:stCondLst>
                                  <p:childTnLst>
                                    <p:set>
                                      <p:cBhvr>
                                        <p:cTn id="38" dur="1" fill="hold">
                                          <p:stCondLst>
                                            <p:cond delay="0"/>
                                          </p:stCondLst>
                                        </p:cTn>
                                        <p:tgtEl>
                                          <p:spTgt spid="30">
                                            <p:graphicEl>
                                              <a:dgm id="{F582A3A1-CA1F-4800-81F8-7D9135F1BB30}"/>
                                            </p:graphicEl>
                                          </p:spTgt>
                                        </p:tgtEl>
                                        <p:attrNameLst>
                                          <p:attrName>style.visibility</p:attrName>
                                        </p:attrNameLst>
                                      </p:cBhvr>
                                      <p:to>
                                        <p:strVal val="visible"/>
                                      </p:to>
                                    </p:set>
                                    <p:animEffect transition="in" filter="wipe(left)">
                                      <p:cBhvr>
                                        <p:cTn id="39" dur="2000"/>
                                        <p:tgtEl>
                                          <p:spTgt spid="30">
                                            <p:graphicEl>
                                              <a:dgm id="{F582A3A1-CA1F-4800-81F8-7D9135F1BB30}"/>
                                            </p:graphicEl>
                                          </p:spTgt>
                                        </p:tgtEl>
                                      </p:cBhvr>
                                    </p:animEffect>
                                  </p:childTnLst>
                                </p:cTn>
                              </p:par>
                            </p:childTnLst>
                          </p:cTn>
                        </p:par>
                        <p:par>
                          <p:cTn id="40" fill="hold">
                            <p:stCondLst>
                              <p:cond delay="6500"/>
                            </p:stCondLst>
                            <p:childTnLst>
                              <p:par>
                                <p:cTn id="41" presetID="22" presetClass="entr" presetSubtype="1"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up)">
                                      <p:cBhvr>
                                        <p:cTn id="43" dur="2000"/>
                                        <p:tgtEl>
                                          <p:spTgt spid="34"/>
                                        </p:tgtEl>
                                      </p:cBhvr>
                                    </p:animEffect>
                                  </p:childTnLst>
                                </p:cTn>
                              </p:par>
                            </p:childTnLst>
                          </p:cTn>
                        </p:par>
                        <p:par>
                          <p:cTn id="44" fill="hold">
                            <p:stCondLst>
                              <p:cond delay="8500"/>
                            </p:stCondLst>
                            <p:childTnLst>
                              <p:par>
                                <p:cTn id="45" presetID="1" presetClass="entr" presetSubtype="0"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0">
                                            <p:graphicEl>
                                              <a:dgm id="{8A22917A-2C5D-4F99-8DF9-12E032AF0261}"/>
                                            </p:graphicEl>
                                          </p:spTgt>
                                        </p:tgtEl>
                                        <p:attrNameLst>
                                          <p:attrName>style.visibility</p:attrName>
                                        </p:attrNameLst>
                                      </p:cBhvr>
                                      <p:to>
                                        <p:strVal val="visible"/>
                                      </p:to>
                                    </p:set>
                                    <p:animEffect transition="in" filter="wipe(left)">
                                      <p:cBhvr>
                                        <p:cTn id="51" dur="2000"/>
                                        <p:tgtEl>
                                          <p:spTgt spid="30">
                                            <p:graphicEl>
                                              <a:dgm id="{8A22917A-2C5D-4F99-8DF9-12E032AF0261}"/>
                                            </p:graphicEl>
                                          </p:spTgt>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30">
                                            <p:graphicEl>
                                              <a:dgm id="{41ADB421-2BFF-4D78-B033-3221E5B8420E}"/>
                                            </p:graphicEl>
                                          </p:spTgt>
                                        </p:tgtEl>
                                        <p:attrNameLst>
                                          <p:attrName>style.visibility</p:attrName>
                                        </p:attrNameLst>
                                      </p:cBhvr>
                                      <p:to>
                                        <p:strVal val="visible"/>
                                      </p:to>
                                    </p:set>
                                    <p:animEffect transition="in" filter="wipe(left)">
                                      <p:cBhvr>
                                        <p:cTn id="54" dur="2000"/>
                                        <p:tgtEl>
                                          <p:spTgt spid="30">
                                            <p:graphicEl>
                                              <a:dgm id="{41ADB421-2BFF-4D78-B033-3221E5B8420E}"/>
                                            </p:graphicEl>
                                          </p:spTgt>
                                        </p:tgtEl>
                                      </p:cBhvr>
                                    </p:animEffect>
                                  </p:childTnLst>
                                </p:cTn>
                              </p:par>
                            </p:childTnLst>
                          </p:cTn>
                        </p:par>
                        <p:par>
                          <p:cTn id="55" fill="hold">
                            <p:stCondLst>
                              <p:cond delay="2000"/>
                            </p:stCondLst>
                            <p:childTnLst>
                              <p:par>
                                <p:cTn id="56" presetID="1" presetClass="entr" presetSubtype="0" fill="hold" grpId="0" nodeType="afterEffect">
                                  <p:stCondLst>
                                    <p:cond delay="1000"/>
                                  </p:stCondLst>
                                  <p:childTnLst>
                                    <p:set>
                                      <p:cBhvr>
                                        <p:cTn id="57" dur="1" fill="hold">
                                          <p:stCondLst>
                                            <p:cond delay="0"/>
                                          </p:stCondLst>
                                        </p:cTn>
                                        <p:tgtEl>
                                          <p:spTgt spid="32"/>
                                        </p:tgtEl>
                                        <p:attrNameLst>
                                          <p:attrName>style.visibility</p:attrName>
                                        </p:attrNameLst>
                                      </p:cBhvr>
                                      <p:to>
                                        <p:strVal val="visible"/>
                                      </p:to>
                                    </p:set>
                                  </p:childTnLst>
                                </p:cTn>
                              </p:par>
                            </p:childTnLst>
                          </p:cTn>
                        </p:par>
                        <p:par>
                          <p:cTn id="58" fill="hold">
                            <p:stCondLst>
                              <p:cond delay="3000"/>
                            </p:stCondLst>
                            <p:childTnLst>
                              <p:par>
                                <p:cTn id="59" presetID="22" presetClass="entr" presetSubtype="1" fill="hold" grpId="0" nodeType="afterEffect">
                                  <p:stCondLst>
                                    <p:cond delay="2000"/>
                                  </p:stCondLst>
                                  <p:childTnLst>
                                    <p:set>
                                      <p:cBhvr>
                                        <p:cTn id="60" dur="1" fill="hold">
                                          <p:stCondLst>
                                            <p:cond delay="0"/>
                                          </p:stCondLst>
                                        </p:cTn>
                                        <p:tgtEl>
                                          <p:spTgt spid="35"/>
                                        </p:tgtEl>
                                        <p:attrNameLst>
                                          <p:attrName>style.visibility</p:attrName>
                                        </p:attrNameLst>
                                      </p:cBhvr>
                                      <p:to>
                                        <p:strVal val="visible"/>
                                      </p:to>
                                    </p:set>
                                    <p:animEffect transition="in" filter="wipe(up)">
                                      <p:cBhvr>
                                        <p:cTn id="61" dur="500"/>
                                        <p:tgtEl>
                                          <p:spTgt spid="35"/>
                                        </p:tgtEl>
                                      </p:cBhvr>
                                    </p:animEffect>
                                  </p:childTnLst>
                                </p:cTn>
                              </p:par>
                            </p:childTnLst>
                          </p:cTn>
                        </p:par>
                        <p:par>
                          <p:cTn id="62" fill="hold">
                            <p:stCondLst>
                              <p:cond delay="5500"/>
                            </p:stCondLst>
                            <p:childTnLst>
                              <p:par>
                                <p:cTn id="63" presetID="1" presetClass="entr" presetSubtype="0" fill="hold" grpId="0" nodeType="afterEffect">
                                  <p:stCondLst>
                                    <p:cond delay="500"/>
                                  </p:stCondLst>
                                  <p:childTnLst>
                                    <p:set>
                                      <p:cBhvr>
                                        <p:cTn id="64" dur="1" fill="hold">
                                          <p:stCondLst>
                                            <p:cond delay="0"/>
                                          </p:stCondLst>
                                        </p:cTn>
                                        <p:tgtEl>
                                          <p:spTgt spid="3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1028"/>
                                        </p:tgtEl>
                                        <p:attrNameLst>
                                          <p:attrName>style.visibility</p:attrName>
                                        </p:attrNameLst>
                                      </p:cBhvr>
                                      <p:to>
                                        <p:strVal val="visible"/>
                                      </p:to>
                                    </p:set>
                                    <p:animEffect transition="in" filter="dissolve">
                                      <p:cBhvr>
                                        <p:cTn id="69" dur="2000"/>
                                        <p:tgtEl>
                                          <p:spTgt spid="1028"/>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1029"/>
                                        </p:tgtEl>
                                        <p:attrNameLst>
                                          <p:attrName>style.visibility</p:attrName>
                                        </p:attrNameLst>
                                      </p:cBhvr>
                                      <p:to>
                                        <p:strVal val="visible"/>
                                      </p:to>
                                    </p:set>
                                    <p:animEffect transition="in" filter="wipe(left)">
                                      <p:cBhvr>
                                        <p:cTn id="73" dur="2000"/>
                                        <p:tgtEl>
                                          <p:spTgt spid="1029"/>
                                        </p:tgtEl>
                                      </p:cBhvr>
                                    </p:animEffect>
                                  </p:childTnLst>
                                </p:cTn>
                              </p:par>
                            </p:childTnLst>
                          </p:cTn>
                        </p:par>
                        <p:par>
                          <p:cTn id="74" fill="hold">
                            <p:stCondLst>
                              <p:cond delay="4000"/>
                            </p:stCondLst>
                            <p:childTnLst>
                              <p:par>
                                <p:cTn id="75" presetID="23" presetClass="entr" presetSubtype="16"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p:cTn id="77" dur="2000" fill="hold"/>
                                        <p:tgtEl>
                                          <p:spTgt spid="10"/>
                                        </p:tgtEl>
                                        <p:attrNameLst>
                                          <p:attrName>ppt_w</p:attrName>
                                        </p:attrNameLst>
                                      </p:cBhvr>
                                      <p:tavLst>
                                        <p:tav tm="0">
                                          <p:val>
                                            <p:fltVal val="0"/>
                                          </p:val>
                                        </p:tav>
                                        <p:tav tm="100000">
                                          <p:val>
                                            <p:strVal val="#ppt_w"/>
                                          </p:val>
                                        </p:tav>
                                      </p:tavLst>
                                    </p:anim>
                                    <p:anim calcmode="lin" valueType="num">
                                      <p:cBhvr>
                                        <p:cTn id="78" dur="2000" fill="hold"/>
                                        <p:tgtEl>
                                          <p:spTgt spid="10"/>
                                        </p:tgtEl>
                                        <p:attrNameLst>
                                          <p:attrName>ppt_h</p:attrName>
                                        </p:attrNameLst>
                                      </p:cBhvr>
                                      <p:tavLst>
                                        <p:tav tm="0">
                                          <p:val>
                                            <p:fltVal val="0"/>
                                          </p:val>
                                        </p:tav>
                                        <p:tav tm="100000">
                                          <p:val>
                                            <p:strVal val="#ppt_h"/>
                                          </p:val>
                                        </p:tav>
                                      </p:tavLst>
                                    </p:anim>
                                  </p:childTnLst>
                                </p:cTn>
                              </p:par>
                            </p:childTnLst>
                          </p:cTn>
                        </p:par>
                        <p:par>
                          <p:cTn id="79" fill="hold">
                            <p:stCondLst>
                              <p:cond delay="6000"/>
                            </p:stCondLst>
                            <p:childTnLst>
                              <p:par>
                                <p:cTn id="80" presetID="2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2000" fill="hold"/>
                                        <p:tgtEl>
                                          <p:spTgt spid="21"/>
                                        </p:tgtEl>
                                        <p:attrNameLst>
                                          <p:attrName>ppt_w</p:attrName>
                                        </p:attrNameLst>
                                      </p:cBhvr>
                                      <p:tavLst>
                                        <p:tav tm="0">
                                          <p:val>
                                            <p:fltVal val="0"/>
                                          </p:val>
                                        </p:tav>
                                        <p:tav tm="100000">
                                          <p:val>
                                            <p:strVal val="#ppt_w"/>
                                          </p:val>
                                        </p:tav>
                                      </p:tavLst>
                                    </p:anim>
                                    <p:anim calcmode="lin" valueType="num">
                                      <p:cBhvr>
                                        <p:cTn id="83" dur="2000" fill="hold"/>
                                        <p:tgtEl>
                                          <p:spTgt spid="21"/>
                                        </p:tgtEl>
                                        <p:attrNameLst>
                                          <p:attrName>ppt_h</p:attrName>
                                        </p:attrNameLst>
                                      </p:cBhvr>
                                      <p:tavLst>
                                        <p:tav tm="0">
                                          <p:val>
                                            <p:fltVal val="0"/>
                                          </p:val>
                                        </p:tav>
                                        <p:tav tm="100000">
                                          <p:val>
                                            <p:strVal val="#ppt_h"/>
                                          </p:val>
                                        </p:tav>
                                      </p:tavLst>
                                    </p:anim>
                                  </p:childTnLst>
                                </p:cTn>
                              </p:par>
                            </p:childTnLst>
                          </p:cTn>
                        </p:par>
                        <p:par>
                          <p:cTn id="84" fill="hold">
                            <p:stCondLst>
                              <p:cond delay="8000"/>
                            </p:stCondLst>
                            <p:childTnLst>
                              <p:par>
                                <p:cTn id="85" presetID="23" presetClass="entr" presetSubtype="16"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p:cTn id="87" dur="2000" fill="hold"/>
                                        <p:tgtEl>
                                          <p:spTgt spid="22"/>
                                        </p:tgtEl>
                                        <p:attrNameLst>
                                          <p:attrName>ppt_w</p:attrName>
                                        </p:attrNameLst>
                                      </p:cBhvr>
                                      <p:tavLst>
                                        <p:tav tm="0">
                                          <p:val>
                                            <p:fltVal val="0"/>
                                          </p:val>
                                        </p:tav>
                                        <p:tav tm="100000">
                                          <p:val>
                                            <p:strVal val="#ppt_w"/>
                                          </p:val>
                                        </p:tav>
                                      </p:tavLst>
                                    </p:anim>
                                    <p:anim calcmode="lin" valueType="num">
                                      <p:cBhvr>
                                        <p:cTn id="88" dur="2000" fill="hold"/>
                                        <p:tgtEl>
                                          <p:spTgt spid="22"/>
                                        </p:tgtEl>
                                        <p:attrNameLst>
                                          <p:attrName>ppt_h</p:attrName>
                                        </p:attrNameLst>
                                      </p:cBhvr>
                                      <p:tavLst>
                                        <p:tav tm="0">
                                          <p:val>
                                            <p:fltVal val="0"/>
                                          </p:val>
                                        </p:tav>
                                        <p:tav tm="100000">
                                          <p:val>
                                            <p:strVal val="#ppt_h"/>
                                          </p:val>
                                        </p:tav>
                                      </p:tavLst>
                                    </p:anim>
                                  </p:childTnLst>
                                </p:cTn>
                              </p:par>
                            </p:childTnLst>
                          </p:cTn>
                        </p:par>
                        <p:par>
                          <p:cTn id="89" fill="hold">
                            <p:stCondLst>
                              <p:cond delay="10000"/>
                            </p:stCondLst>
                            <p:childTnLst>
                              <p:par>
                                <p:cTn id="90" presetID="23" presetClass="entr" presetSubtype="16"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2000" fill="hold"/>
                                        <p:tgtEl>
                                          <p:spTgt spid="20"/>
                                        </p:tgtEl>
                                        <p:attrNameLst>
                                          <p:attrName>ppt_w</p:attrName>
                                        </p:attrNameLst>
                                      </p:cBhvr>
                                      <p:tavLst>
                                        <p:tav tm="0">
                                          <p:val>
                                            <p:fltVal val="0"/>
                                          </p:val>
                                        </p:tav>
                                        <p:tav tm="100000">
                                          <p:val>
                                            <p:strVal val="#ppt_w"/>
                                          </p:val>
                                        </p:tav>
                                      </p:tavLst>
                                    </p:anim>
                                    <p:anim calcmode="lin" valueType="num">
                                      <p:cBhvr>
                                        <p:cTn id="93" dur="2000" fill="hold"/>
                                        <p:tgtEl>
                                          <p:spTgt spid="20"/>
                                        </p:tgtEl>
                                        <p:attrNameLst>
                                          <p:attrName>ppt_h</p:attrName>
                                        </p:attrNameLst>
                                      </p:cBhvr>
                                      <p:tavLst>
                                        <p:tav tm="0">
                                          <p:val>
                                            <p:fltVal val="0"/>
                                          </p:val>
                                        </p:tav>
                                        <p:tav tm="100000">
                                          <p:val>
                                            <p:strVal val="#ppt_h"/>
                                          </p:val>
                                        </p:tav>
                                      </p:tavLst>
                                    </p:anim>
                                  </p:childTnLst>
                                </p:cTn>
                              </p:par>
                            </p:childTnLst>
                          </p:cTn>
                        </p:par>
                        <p:par>
                          <p:cTn id="94" fill="hold">
                            <p:stCondLst>
                              <p:cond delay="12000"/>
                            </p:stCondLst>
                            <p:childTnLst>
                              <p:par>
                                <p:cTn id="95" presetID="22" presetClass="entr" presetSubtype="4" fill="hold" nodeType="afterEffect">
                                  <p:stCondLst>
                                    <p:cond delay="0"/>
                                  </p:stCondLst>
                                  <p:childTnLst>
                                    <p:set>
                                      <p:cBhvr>
                                        <p:cTn id="96" dur="1" fill="hold">
                                          <p:stCondLst>
                                            <p:cond delay="0"/>
                                          </p:stCondLst>
                                        </p:cTn>
                                        <p:tgtEl>
                                          <p:spTgt spid="1031"/>
                                        </p:tgtEl>
                                        <p:attrNameLst>
                                          <p:attrName>style.visibility</p:attrName>
                                        </p:attrNameLst>
                                      </p:cBhvr>
                                      <p:to>
                                        <p:strVal val="visible"/>
                                      </p:to>
                                    </p:set>
                                    <p:animEffect transition="in" filter="wipe(down)">
                                      <p:cBhvr>
                                        <p:cTn id="97" dur="30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p:bldP spid="21" grpId="0"/>
      <p:bldP spid="22" grpId="0"/>
      <p:bldP spid="24" grpId="0"/>
      <p:bldP spid="28" grpId="0"/>
      <p:bldGraphic spid="30" grpId="0" uiExpand="1">
        <p:bldSub>
          <a:bldDgm bld="one"/>
        </p:bldSub>
      </p:bldGraphic>
      <p:bldP spid="31" grpId="0" uiExpand="1"/>
      <p:bldP spid="32" grpId="0"/>
      <p:bldP spid="33" grpId="0"/>
      <p:bldP spid="34" grpId="0" uiExpand="1" animBg="1"/>
      <p:bldP spid="35" grpId="0" animBg="1"/>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350" y="6350"/>
            <a:ext cx="8883650" cy="533400"/>
          </a:xfrm>
        </p:spPr>
        <p:txBody>
          <a:bodyPr>
            <a:normAutofit/>
          </a:bodyPr>
          <a:lstStyle/>
          <a:p>
            <a:r>
              <a:rPr lang="el-GR" dirty="0" smtClean="0">
                <a:latin typeface="Bookman Old Style" pitchFamily="18" charset="0"/>
                <a:cs typeface="Times New Roman" pitchFamily="18" charset="0"/>
              </a:rPr>
              <a:t>Συστήματα Εμπορίας Δικαιωμάτων Εκπομπών </a:t>
            </a:r>
            <a:endParaRPr lang="el-GR" dirty="0">
              <a:latin typeface="Bookman Old Style" pitchFamily="18" charset="0"/>
              <a:cs typeface="Times New Roman" pitchFamily="18" charset="0"/>
            </a:endParaRPr>
          </a:p>
        </p:txBody>
      </p:sp>
      <p:pic>
        <p:nvPicPr>
          <p:cNvPr id="2053" name="Picture 5" descr="C:\Eftichis_6_9_15\Presentations\Presentation Παρουσίαση βιβλίου Economics of CC ΤτΕ\cap-and-trade.jpg"/>
          <p:cNvPicPr>
            <a:picLocks noChangeAspect="1" noChangeArrowheads="1"/>
          </p:cNvPicPr>
          <p:nvPr/>
        </p:nvPicPr>
        <p:blipFill>
          <a:blip r:embed="rId2"/>
          <a:srcRect l="1320" t="14121" r="4096" b="11193"/>
          <a:stretch>
            <a:fillRect/>
          </a:stretch>
        </p:blipFill>
        <p:spPr bwMode="auto">
          <a:xfrm>
            <a:off x="2838450" y="1962150"/>
            <a:ext cx="6305550" cy="4533900"/>
          </a:xfrm>
          <a:prstGeom prst="rect">
            <a:avLst/>
          </a:prstGeom>
          <a:noFill/>
        </p:spPr>
      </p:pic>
      <p:sp>
        <p:nvSpPr>
          <p:cNvPr id="12" name="11 - Ορθογώνιο"/>
          <p:cNvSpPr/>
          <p:nvPr/>
        </p:nvSpPr>
        <p:spPr>
          <a:xfrm>
            <a:off x="2686247" y="1339850"/>
            <a:ext cx="1505412" cy="307777"/>
          </a:xfrm>
          <a:prstGeom prst="rect">
            <a:avLst/>
          </a:prstGeom>
        </p:spPr>
        <p:txBody>
          <a:bodyPr wrap="none">
            <a:spAutoFit/>
          </a:bodyPr>
          <a:lstStyle/>
          <a:p>
            <a:pPr algn="ctr"/>
            <a:r>
              <a:rPr lang="el-GR" sz="1400" dirty="0" smtClean="0">
                <a:latin typeface="Corbel" pitchFamily="34" charset="0"/>
              </a:rPr>
              <a:t>Ρυθμιστική</a:t>
            </a:r>
            <a:r>
              <a:rPr lang="en-US" sz="1400" dirty="0" smtClean="0">
                <a:latin typeface="Corbel" pitchFamily="34" charset="0"/>
              </a:rPr>
              <a:t> </a:t>
            </a:r>
            <a:r>
              <a:rPr lang="el-GR" sz="1400" dirty="0" smtClean="0">
                <a:latin typeface="Corbel" pitchFamily="34" charset="0"/>
              </a:rPr>
              <a:t>αρχή </a:t>
            </a:r>
            <a:endParaRPr lang="el-GR" sz="1400" dirty="0">
              <a:latin typeface="Corbel" pitchFamily="34" charset="0"/>
            </a:endParaRPr>
          </a:p>
        </p:txBody>
      </p:sp>
      <p:sp>
        <p:nvSpPr>
          <p:cNvPr id="13" name="12 - Ορθογώνιο"/>
          <p:cNvSpPr/>
          <p:nvPr/>
        </p:nvSpPr>
        <p:spPr>
          <a:xfrm>
            <a:off x="1593850" y="2950230"/>
            <a:ext cx="3111500" cy="523220"/>
          </a:xfrm>
          <a:prstGeom prst="rect">
            <a:avLst/>
          </a:prstGeom>
          <a:solidFill>
            <a:schemeClr val="bg1"/>
          </a:solidFill>
        </p:spPr>
        <p:txBody>
          <a:bodyPr wrap="square">
            <a:spAutoFit/>
          </a:bodyPr>
          <a:lstStyle/>
          <a:p>
            <a:pPr algn="ctr"/>
            <a:r>
              <a:rPr lang="el-GR" sz="1400" dirty="0" smtClean="0">
                <a:latin typeface="Corbel" pitchFamily="34" charset="0"/>
              </a:rPr>
              <a:t>κάποιες διανέμει στις επιχειρήσεις </a:t>
            </a:r>
            <a:br>
              <a:rPr lang="el-GR" sz="1400" dirty="0" smtClean="0">
                <a:latin typeface="Corbel" pitchFamily="34" charset="0"/>
              </a:rPr>
            </a:br>
            <a:r>
              <a:rPr lang="el-GR" sz="1400" dirty="0" smtClean="0">
                <a:latin typeface="Corbel" pitchFamily="34" charset="0"/>
              </a:rPr>
              <a:t>χωρίς χρέωση</a:t>
            </a:r>
            <a:endParaRPr lang="el-GR" sz="1400" dirty="0">
              <a:latin typeface="Corbel" pitchFamily="34" charset="0"/>
            </a:endParaRPr>
          </a:p>
        </p:txBody>
      </p:sp>
      <p:sp>
        <p:nvSpPr>
          <p:cNvPr id="15" name="14 - Ορθογώνιο"/>
          <p:cNvSpPr/>
          <p:nvPr/>
        </p:nvSpPr>
        <p:spPr>
          <a:xfrm>
            <a:off x="3549650" y="1962150"/>
            <a:ext cx="240030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55" name="Picture 7" descr="Image result for government"/>
          <p:cNvPicPr>
            <a:picLocks noChangeAspect="1" noChangeArrowheads="1"/>
          </p:cNvPicPr>
          <p:nvPr/>
        </p:nvPicPr>
        <p:blipFill>
          <a:blip r:embed="rId3"/>
          <a:srcRect/>
          <a:stretch>
            <a:fillRect/>
          </a:stretch>
        </p:blipFill>
        <p:spPr bwMode="auto">
          <a:xfrm>
            <a:off x="2927350" y="2006600"/>
            <a:ext cx="1060450" cy="1060450"/>
          </a:xfrm>
          <a:prstGeom prst="rect">
            <a:avLst/>
          </a:prstGeom>
          <a:noFill/>
        </p:spPr>
      </p:pic>
      <p:sp>
        <p:nvSpPr>
          <p:cNvPr id="16" name="15 - Ορθογώνιο"/>
          <p:cNvSpPr/>
          <p:nvPr/>
        </p:nvSpPr>
        <p:spPr>
          <a:xfrm>
            <a:off x="3994150" y="1917700"/>
            <a:ext cx="1955800" cy="307777"/>
          </a:xfrm>
          <a:prstGeom prst="rect">
            <a:avLst/>
          </a:prstGeom>
        </p:spPr>
        <p:txBody>
          <a:bodyPr wrap="square">
            <a:spAutoFit/>
          </a:bodyPr>
          <a:lstStyle/>
          <a:p>
            <a:pPr algn="r"/>
            <a:r>
              <a:rPr lang="el-GR" sz="1400" dirty="0" smtClean="0">
                <a:latin typeface="Corbel" pitchFamily="34" charset="0"/>
              </a:rPr>
              <a:t>Κάποιες τις δημοπρατεί </a:t>
            </a:r>
            <a:endParaRPr lang="el-GR" sz="1400" dirty="0"/>
          </a:p>
        </p:txBody>
      </p:sp>
      <p:sp>
        <p:nvSpPr>
          <p:cNvPr id="17" name="16 - Έλλειψη"/>
          <p:cNvSpPr/>
          <p:nvPr/>
        </p:nvSpPr>
        <p:spPr>
          <a:xfrm>
            <a:off x="6172200" y="2228850"/>
            <a:ext cx="844550" cy="800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l-GR" sz="1000" b="1" dirty="0" smtClean="0">
                <a:solidFill>
                  <a:srgbClr val="FF0000"/>
                </a:solidFill>
                <a:latin typeface="Corbel" pitchFamily="34" charset="0"/>
              </a:rPr>
              <a:t>ΑΓΟΡΑ ΑΝΘΡΑΚΑ</a:t>
            </a:r>
            <a:endParaRPr lang="el-GR" sz="1000" b="1" dirty="0">
              <a:solidFill>
                <a:srgbClr val="FF0000"/>
              </a:solidFill>
              <a:latin typeface="Corbel" pitchFamily="34" charset="0"/>
            </a:endParaRPr>
          </a:p>
        </p:txBody>
      </p:sp>
      <p:sp>
        <p:nvSpPr>
          <p:cNvPr id="18" name="17 - Ορθογώνιο"/>
          <p:cNvSpPr/>
          <p:nvPr/>
        </p:nvSpPr>
        <p:spPr>
          <a:xfrm>
            <a:off x="5105400" y="2228850"/>
            <a:ext cx="933450" cy="311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dirty="0" smtClean="0">
                <a:solidFill>
                  <a:srgbClr val="FF0000"/>
                </a:solidFill>
                <a:latin typeface="Corbel" pitchFamily="34" charset="0"/>
              </a:rPr>
              <a:t>ΑΓΟΡΑ</a:t>
            </a:r>
            <a:endParaRPr lang="el-GR" sz="1200" b="1" dirty="0">
              <a:solidFill>
                <a:srgbClr val="FF0000"/>
              </a:solidFill>
              <a:latin typeface="Corbel" pitchFamily="34" charset="0"/>
            </a:endParaRPr>
          </a:p>
        </p:txBody>
      </p:sp>
      <p:sp>
        <p:nvSpPr>
          <p:cNvPr id="19" name="18 - Ορθογώνιο"/>
          <p:cNvSpPr/>
          <p:nvPr/>
        </p:nvSpPr>
        <p:spPr>
          <a:xfrm>
            <a:off x="7150100" y="2228850"/>
            <a:ext cx="933450" cy="311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dirty="0" smtClean="0">
                <a:solidFill>
                  <a:schemeClr val="bg2">
                    <a:lumMod val="10000"/>
                  </a:schemeClr>
                </a:solidFill>
                <a:latin typeface="Corbel" pitchFamily="34" charset="0"/>
              </a:rPr>
              <a:t>ΠΩΛΗΣΗ</a:t>
            </a:r>
            <a:endParaRPr lang="el-GR" sz="1200" b="1" dirty="0">
              <a:solidFill>
                <a:schemeClr val="bg2">
                  <a:lumMod val="10000"/>
                </a:schemeClr>
              </a:solidFill>
              <a:latin typeface="Corbel" pitchFamily="34" charset="0"/>
            </a:endParaRPr>
          </a:p>
        </p:txBody>
      </p:sp>
      <p:sp>
        <p:nvSpPr>
          <p:cNvPr id="20" name="19 - Ορθογώνιο"/>
          <p:cNvSpPr/>
          <p:nvPr/>
        </p:nvSpPr>
        <p:spPr>
          <a:xfrm>
            <a:off x="6438900" y="3206750"/>
            <a:ext cx="1733550" cy="44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20 - Ορθογώνιο"/>
          <p:cNvSpPr/>
          <p:nvPr/>
        </p:nvSpPr>
        <p:spPr>
          <a:xfrm>
            <a:off x="5549900" y="3473450"/>
            <a:ext cx="1733550" cy="44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lang="el-GR" sz="1200" dirty="0" smtClean="0">
                <a:solidFill>
                  <a:schemeClr val="bg2">
                    <a:lumMod val="10000"/>
                  </a:schemeClr>
                </a:solidFill>
                <a:latin typeface="Corbel" pitchFamily="34" charset="0"/>
              </a:rPr>
              <a:t>Υπέρβαση ορίου εκπομπών</a:t>
            </a:r>
            <a:endParaRPr lang="el-GR" sz="1200" dirty="0">
              <a:solidFill>
                <a:schemeClr val="bg2">
                  <a:lumMod val="10000"/>
                </a:schemeClr>
              </a:solidFill>
              <a:latin typeface="Corbel" pitchFamily="34" charset="0"/>
            </a:endParaRPr>
          </a:p>
        </p:txBody>
      </p:sp>
      <p:sp>
        <p:nvSpPr>
          <p:cNvPr id="22" name="21 - Ορθογώνιο"/>
          <p:cNvSpPr/>
          <p:nvPr/>
        </p:nvSpPr>
        <p:spPr>
          <a:xfrm>
            <a:off x="5727700" y="4006850"/>
            <a:ext cx="1733550" cy="44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r"/>
            <a:r>
              <a:rPr lang="el-GR" sz="1200" dirty="0" smtClean="0">
                <a:solidFill>
                  <a:schemeClr val="bg2">
                    <a:lumMod val="10000"/>
                  </a:schemeClr>
                </a:solidFill>
                <a:latin typeface="Corbel" pitchFamily="34" charset="0"/>
              </a:rPr>
              <a:t>Εκπομπές κάτω </a:t>
            </a:r>
            <a:br>
              <a:rPr lang="el-GR" sz="1200" dirty="0" smtClean="0">
                <a:solidFill>
                  <a:schemeClr val="bg2">
                    <a:lumMod val="10000"/>
                  </a:schemeClr>
                </a:solidFill>
                <a:latin typeface="Corbel" pitchFamily="34" charset="0"/>
              </a:rPr>
            </a:br>
            <a:r>
              <a:rPr lang="el-GR" sz="1200" dirty="0" smtClean="0">
                <a:solidFill>
                  <a:schemeClr val="bg2">
                    <a:lumMod val="10000"/>
                  </a:schemeClr>
                </a:solidFill>
                <a:latin typeface="Corbel" pitchFamily="34" charset="0"/>
              </a:rPr>
              <a:t>του ορίου</a:t>
            </a:r>
            <a:endParaRPr lang="el-GR" sz="1200" dirty="0">
              <a:solidFill>
                <a:schemeClr val="bg2">
                  <a:lumMod val="10000"/>
                </a:schemeClr>
              </a:solidFill>
              <a:latin typeface="Corbel" pitchFamily="34" charset="0"/>
            </a:endParaRPr>
          </a:p>
        </p:txBody>
      </p:sp>
      <p:sp>
        <p:nvSpPr>
          <p:cNvPr id="23" name="22 - Ορθογώνιο"/>
          <p:cNvSpPr/>
          <p:nvPr/>
        </p:nvSpPr>
        <p:spPr>
          <a:xfrm>
            <a:off x="6394450" y="4629150"/>
            <a:ext cx="10668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r"/>
            <a:r>
              <a:rPr lang="el-GR" sz="1200" dirty="0" smtClean="0">
                <a:solidFill>
                  <a:schemeClr val="bg2">
                    <a:lumMod val="10000"/>
                  </a:schemeClr>
                </a:solidFill>
                <a:latin typeface="Corbel" pitchFamily="34" charset="0"/>
              </a:rPr>
              <a:t>Πραγματικές </a:t>
            </a:r>
            <a:br>
              <a:rPr lang="el-GR" sz="1200" dirty="0" smtClean="0">
                <a:solidFill>
                  <a:schemeClr val="bg2">
                    <a:lumMod val="10000"/>
                  </a:schemeClr>
                </a:solidFill>
                <a:latin typeface="Corbel" pitchFamily="34" charset="0"/>
              </a:rPr>
            </a:br>
            <a:r>
              <a:rPr lang="el-GR" sz="1200" dirty="0" smtClean="0">
                <a:solidFill>
                  <a:schemeClr val="bg2">
                    <a:lumMod val="10000"/>
                  </a:schemeClr>
                </a:solidFill>
                <a:latin typeface="Corbel" pitchFamily="34" charset="0"/>
              </a:rPr>
              <a:t>εκπομπές</a:t>
            </a:r>
          </a:p>
          <a:p>
            <a:pPr algn="r"/>
            <a:r>
              <a:rPr lang="el-GR" sz="1200" dirty="0" smtClean="0">
                <a:solidFill>
                  <a:schemeClr val="bg2">
                    <a:lumMod val="10000"/>
                  </a:schemeClr>
                </a:solidFill>
                <a:latin typeface="Corbel" pitchFamily="34" charset="0"/>
              </a:rPr>
              <a:t> επιχείρησης Β</a:t>
            </a:r>
            <a:endParaRPr lang="el-GR" sz="1200" dirty="0">
              <a:solidFill>
                <a:schemeClr val="bg2">
                  <a:lumMod val="10000"/>
                </a:schemeClr>
              </a:solidFill>
              <a:latin typeface="Corbel" pitchFamily="34" charset="0"/>
            </a:endParaRPr>
          </a:p>
        </p:txBody>
      </p:sp>
      <p:sp>
        <p:nvSpPr>
          <p:cNvPr id="24" name="23 - Ορθογώνιο"/>
          <p:cNvSpPr/>
          <p:nvPr/>
        </p:nvSpPr>
        <p:spPr>
          <a:xfrm>
            <a:off x="2616200" y="4184650"/>
            <a:ext cx="10668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r"/>
            <a:r>
              <a:rPr lang="el-GR" sz="1200" dirty="0" smtClean="0">
                <a:solidFill>
                  <a:schemeClr val="bg2">
                    <a:lumMod val="10000"/>
                  </a:schemeClr>
                </a:solidFill>
                <a:latin typeface="Corbel" pitchFamily="34" charset="0"/>
              </a:rPr>
              <a:t>Πραγματικές </a:t>
            </a:r>
            <a:br>
              <a:rPr lang="el-GR" sz="1200" dirty="0" smtClean="0">
                <a:solidFill>
                  <a:schemeClr val="bg2">
                    <a:lumMod val="10000"/>
                  </a:schemeClr>
                </a:solidFill>
                <a:latin typeface="Corbel" pitchFamily="34" charset="0"/>
              </a:rPr>
            </a:br>
            <a:r>
              <a:rPr lang="el-GR" sz="1200" dirty="0" smtClean="0">
                <a:solidFill>
                  <a:schemeClr val="bg2">
                    <a:lumMod val="10000"/>
                  </a:schemeClr>
                </a:solidFill>
                <a:latin typeface="Corbel" pitchFamily="34" charset="0"/>
              </a:rPr>
              <a:t>εκπομπές</a:t>
            </a:r>
          </a:p>
          <a:p>
            <a:pPr algn="r"/>
            <a:r>
              <a:rPr lang="el-GR" sz="1200" dirty="0" smtClean="0">
                <a:solidFill>
                  <a:schemeClr val="bg2">
                    <a:lumMod val="10000"/>
                  </a:schemeClr>
                </a:solidFill>
                <a:latin typeface="Corbel" pitchFamily="34" charset="0"/>
              </a:rPr>
              <a:t> επιχείρησης Α</a:t>
            </a:r>
            <a:endParaRPr lang="el-GR" sz="1200" dirty="0">
              <a:solidFill>
                <a:schemeClr val="bg2">
                  <a:lumMod val="10000"/>
                </a:schemeClr>
              </a:solidFill>
              <a:latin typeface="Corbel" pitchFamily="34" charset="0"/>
            </a:endParaRPr>
          </a:p>
        </p:txBody>
      </p:sp>
      <p:sp>
        <p:nvSpPr>
          <p:cNvPr id="25" name="24 - Ορθογώνιο"/>
          <p:cNvSpPr/>
          <p:nvPr/>
        </p:nvSpPr>
        <p:spPr>
          <a:xfrm>
            <a:off x="7016750" y="1828800"/>
            <a:ext cx="1733550" cy="44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Ορθογώνιο"/>
          <p:cNvSpPr/>
          <p:nvPr/>
        </p:nvSpPr>
        <p:spPr>
          <a:xfrm>
            <a:off x="2230569" y="1609923"/>
            <a:ext cx="2510046" cy="523220"/>
          </a:xfrm>
          <a:prstGeom prst="rect">
            <a:avLst/>
          </a:prstGeom>
        </p:spPr>
        <p:txBody>
          <a:bodyPr wrap="none">
            <a:spAutoFit/>
          </a:bodyPr>
          <a:lstStyle/>
          <a:p>
            <a:pPr algn="ctr"/>
            <a:r>
              <a:rPr lang="el-GR" sz="1400" dirty="0" smtClean="0">
                <a:latin typeface="Corbel" pitchFamily="34" charset="0"/>
              </a:rPr>
              <a:t>Εκδίδει άδειες εκπομπής </a:t>
            </a:r>
            <a:r>
              <a:rPr lang="en-US" sz="1400" dirty="0" smtClean="0">
                <a:latin typeface="Corbel" pitchFamily="34" charset="0"/>
              </a:rPr>
              <a:t>GHG</a:t>
            </a:r>
            <a:r>
              <a:rPr lang="el-GR" sz="1400" dirty="0" smtClean="0">
                <a:latin typeface="Corbel" pitchFamily="34" charset="0"/>
              </a:rPr>
              <a:t>  </a:t>
            </a:r>
            <a:br>
              <a:rPr lang="el-GR" sz="1400" dirty="0" smtClean="0">
                <a:latin typeface="Corbel" pitchFamily="34" charset="0"/>
              </a:rPr>
            </a:br>
            <a:r>
              <a:rPr lang="en-US" sz="1400" dirty="0" smtClean="0">
                <a:latin typeface="Corbel" pitchFamily="34" charset="0"/>
              </a:rPr>
              <a:t>(</a:t>
            </a:r>
            <a:r>
              <a:rPr lang="el-GR" sz="1400" dirty="0" smtClean="0">
                <a:latin typeface="Corbel" pitchFamily="34" charset="0"/>
              </a:rPr>
              <a:t>θέτει το όριο</a:t>
            </a:r>
            <a:r>
              <a:rPr lang="en-US" sz="1400" dirty="0" smtClean="0">
                <a:latin typeface="Corbel" pitchFamily="34" charset="0"/>
              </a:rPr>
              <a:t>)</a:t>
            </a:r>
            <a:endParaRPr lang="el-GR" sz="1400" dirty="0">
              <a:latin typeface="Corbel" pitchFamily="34" charset="0"/>
            </a:endParaRPr>
          </a:p>
        </p:txBody>
      </p:sp>
      <p:sp>
        <p:nvSpPr>
          <p:cNvPr id="3" name="Content Placeholder 2"/>
          <p:cNvSpPr>
            <a:spLocks noGrp="1"/>
          </p:cNvSpPr>
          <p:nvPr>
            <p:ph idx="1"/>
          </p:nvPr>
        </p:nvSpPr>
        <p:spPr>
          <a:xfrm>
            <a:off x="127000" y="939800"/>
            <a:ext cx="8756650" cy="5549900"/>
          </a:xfrm>
        </p:spPr>
        <p:txBody>
          <a:bodyPr>
            <a:normAutofit fontScale="85000" lnSpcReduction="20000"/>
          </a:bodyPr>
          <a:lstStyle/>
          <a:p>
            <a:r>
              <a:rPr lang="el-GR" sz="2100" dirty="0" smtClean="0">
                <a:latin typeface="Bookman Old Style" pitchFamily="18" charset="0"/>
              </a:rPr>
              <a:t>Στα πλαίσια ενός συστήματος ορίων-και-εμπορίου</a:t>
            </a:r>
            <a:r>
              <a:rPr lang="en-US" sz="2100" dirty="0" smtClean="0">
                <a:latin typeface="Bookman Old Style" pitchFamily="18" charset="0"/>
              </a:rPr>
              <a:t> (</a:t>
            </a:r>
            <a:r>
              <a:rPr lang="it-IT" sz="2100" b="1" dirty="0" smtClean="0">
                <a:latin typeface="Bookman Old Style" pitchFamily="18" charset="0"/>
              </a:rPr>
              <a:t>Cap and Trade</a:t>
            </a:r>
            <a:r>
              <a:rPr lang="el-GR" sz="2100" b="1" dirty="0" smtClean="0">
                <a:latin typeface="Bookman Old Style" pitchFamily="18" charset="0"/>
              </a:rPr>
              <a:t> </a:t>
            </a:r>
            <a:r>
              <a:rPr lang="en-US" sz="2100" dirty="0" smtClean="0">
                <a:latin typeface="Bookman Old Style" pitchFamily="18" charset="0"/>
              </a:rPr>
              <a:t>)</a:t>
            </a:r>
          </a:p>
          <a:p>
            <a:endParaRPr lang="en-US" sz="1600" dirty="0" smtClean="0">
              <a:latin typeface="Bookman Old Style" pitchFamily="18" charset="0"/>
            </a:endParaRPr>
          </a:p>
          <a:p>
            <a:endParaRPr lang="en-US" sz="1600" dirty="0" smtClean="0">
              <a:latin typeface="Bookman Old Style" pitchFamily="18" charset="0"/>
            </a:endParaRPr>
          </a:p>
          <a:p>
            <a:endParaRPr lang="en-US" sz="1600" dirty="0" smtClean="0">
              <a:latin typeface="Bookman Old Style" pitchFamily="18" charset="0"/>
            </a:endParaRPr>
          </a:p>
          <a:p>
            <a:endParaRPr lang="en-US" sz="1600" dirty="0" smtClean="0">
              <a:latin typeface="Bookman Old Style" pitchFamily="18" charset="0"/>
            </a:endParaRPr>
          </a:p>
          <a:p>
            <a:endParaRPr lang="en-US" sz="1600" dirty="0" smtClean="0">
              <a:latin typeface="Bookman Old Style" pitchFamily="18" charset="0"/>
            </a:endParaRPr>
          </a:p>
          <a:p>
            <a:endParaRPr lang="en-US" sz="1600" dirty="0" smtClean="0">
              <a:latin typeface="Bookman Old Style" pitchFamily="18" charset="0"/>
            </a:endParaRPr>
          </a:p>
          <a:p>
            <a:endParaRPr lang="en-US" sz="1600" dirty="0" smtClean="0">
              <a:latin typeface="Bookman Old Style" pitchFamily="18" charset="0"/>
            </a:endParaRPr>
          </a:p>
          <a:p>
            <a:endParaRPr lang="en-US" sz="1600" dirty="0" smtClean="0">
              <a:latin typeface="Bookman Old Style" pitchFamily="18" charset="0"/>
            </a:endParaRPr>
          </a:p>
          <a:p>
            <a:endParaRPr lang="en-US" sz="1600" dirty="0" smtClean="0">
              <a:latin typeface="Bookman Old Style" pitchFamily="18" charset="0"/>
            </a:endParaRPr>
          </a:p>
          <a:p>
            <a:endParaRPr lang="en-US" sz="1600" dirty="0" smtClean="0">
              <a:latin typeface="Bookman Old Style" pitchFamily="18" charset="0"/>
            </a:endParaRPr>
          </a:p>
          <a:p>
            <a:endParaRPr lang="el-GR" sz="1600" dirty="0" smtClean="0">
              <a:latin typeface="Bookman Old Style" pitchFamily="18" charset="0"/>
            </a:endParaRPr>
          </a:p>
          <a:p>
            <a:endParaRPr lang="el-GR" sz="1600" dirty="0" smtClean="0">
              <a:latin typeface="Bookman Old Style" pitchFamily="18" charset="0"/>
            </a:endParaRPr>
          </a:p>
          <a:p>
            <a:endParaRPr lang="el-GR" sz="1600" dirty="0" smtClean="0">
              <a:latin typeface="Bookman Old Style" pitchFamily="18" charset="0"/>
            </a:endParaRPr>
          </a:p>
          <a:p>
            <a:endParaRPr lang="el-GR" sz="1600" dirty="0" smtClean="0">
              <a:latin typeface="Bookman Old Style" pitchFamily="18" charset="0"/>
            </a:endParaRPr>
          </a:p>
          <a:p>
            <a:endParaRPr lang="el-GR" sz="1600" dirty="0" smtClean="0">
              <a:latin typeface="Bookman Old Style" pitchFamily="18" charset="0"/>
            </a:endParaRPr>
          </a:p>
          <a:p>
            <a:endParaRPr lang="el-GR" sz="1600" dirty="0" smtClean="0">
              <a:latin typeface="Bookman Old Style" pitchFamily="18" charset="0"/>
            </a:endParaRPr>
          </a:p>
          <a:p>
            <a:r>
              <a:rPr lang="el-GR" sz="1900" dirty="0" smtClean="0">
                <a:latin typeface="Bookman Old Style" pitchFamily="18" charset="0"/>
              </a:rPr>
              <a:t>Αποτελεσματικότητα:</a:t>
            </a:r>
          </a:p>
          <a:p>
            <a:pPr>
              <a:buNone/>
            </a:pPr>
            <a:r>
              <a:rPr lang="el-GR" sz="1900" dirty="0" smtClean="0">
                <a:latin typeface="Bookman Old Style" pitchFamily="18" charset="0"/>
              </a:rPr>
              <a:t>	η εμπορία των αδειών, </a:t>
            </a:r>
            <a:br>
              <a:rPr lang="el-GR" sz="1900" dirty="0" smtClean="0">
                <a:latin typeface="Bookman Old Style" pitchFamily="18" charset="0"/>
              </a:rPr>
            </a:br>
            <a:r>
              <a:rPr lang="el-GR" sz="1900" dirty="0" smtClean="0">
                <a:latin typeface="Bookman Old Style" pitchFamily="18" charset="0"/>
              </a:rPr>
              <a:t>είτε μέσω της δημοπρασίας, </a:t>
            </a:r>
            <a:br>
              <a:rPr lang="el-GR" sz="1900" dirty="0" smtClean="0">
                <a:latin typeface="Bookman Old Style" pitchFamily="18" charset="0"/>
              </a:rPr>
            </a:br>
            <a:r>
              <a:rPr lang="el-GR" sz="1900" dirty="0" smtClean="0">
                <a:latin typeface="Bookman Old Style" pitchFamily="18" charset="0"/>
              </a:rPr>
              <a:t>είτε μέσω της δευτερογενούς </a:t>
            </a:r>
            <a:br>
              <a:rPr lang="el-GR" sz="1900" dirty="0" smtClean="0">
                <a:latin typeface="Bookman Old Style" pitchFamily="18" charset="0"/>
              </a:rPr>
            </a:br>
            <a:r>
              <a:rPr lang="el-GR" sz="1900" dirty="0" smtClean="0">
                <a:latin typeface="Bookman Old Style" pitchFamily="18" charset="0"/>
              </a:rPr>
              <a:t>αγοράς, τις οδηγεί τελικά </a:t>
            </a:r>
            <a:br>
              <a:rPr lang="el-GR" sz="1900" dirty="0" smtClean="0">
                <a:latin typeface="Bookman Old Style" pitchFamily="18" charset="0"/>
              </a:rPr>
            </a:br>
            <a:r>
              <a:rPr lang="el-GR" sz="1900" dirty="0" smtClean="0">
                <a:latin typeface="Bookman Old Style" pitchFamily="18" charset="0"/>
              </a:rPr>
              <a:t>να χρησιμοποιηθούν από τις </a:t>
            </a:r>
            <a:br>
              <a:rPr lang="el-GR" sz="1900" dirty="0" smtClean="0">
                <a:latin typeface="Bookman Old Style" pitchFamily="18" charset="0"/>
              </a:rPr>
            </a:br>
            <a:r>
              <a:rPr lang="el-GR" sz="1900" dirty="0" smtClean="0">
                <a:latin typeface="Bookman Old Style" pitchFamily="18" charset="0"/>
              </a:rPr>
              <a:t>επιχειρήσεις που προσδίδουν </a:t>
            </a:r>
            <a:br>
              <a:rPr lang="el-GR" sz="1900" dirty="0" smtClean="0">
                <a:latin typeface="Bookman Old Style" pitchFamily="18" charset="0"/>
              </a:rPr>
            </a:br>
            <a:r>
              <a:rPr lang="el-GR" sz="1900" dirty="0" smtClean="0">
                <a:latin typeface="Bookman Old Style" pitchFamily="18" charset="0"/>
              </a:rPr>
              <a:t>σε αυτές την υψηλότερη αξία.</a:t>
            </a:r>
            <a:endParaRPr lang="el-GR" sz="1900" dirty="0">
              <a:solidFill>
                <a:schemeClr val="bg2">
                  <a:lumMod val="25000"/>
                </a:schemeClr>
              </a:solidFill>
              <a:latin typeface="Bookman Old Style" pitchFamily="18" charset="0"/>
            </a:endParaRPr>
          </a:p>
        </p:txBody>
      </p:sp>
    </p:spTree>
    <p:extLst>
      <p:ext uri="{BB962C8B-B14F-4D97-AF65-F5344CB8AC3E}">
        <p14:creationId xmlns="" xmlns:p14="http://schemas.microsoft.com/office/powerpoint/2010/main" val="40201029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3463</TotalTime>
  <Words>1519</Words>
  <Application>Microsoft Office PowerPoint</Application>
  <PresentationFormat>Προβολή στην οθόνη (4:3)</PresentationFormat>
  <Paragraphs>178</Paragraphs>
  <Slides>18</Slides>
  <Notes>7</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Clarity</vt:lpstr>
      <vt:lpstr>ΤΑ ΟΙΚΟΝΟΜΙΚΑ ΤΗΣ ΚΛΙΜΑΤΙΚΗΣ ΑΛΛΑΓΗΣ</vt:lpstr>
      <vt:lpstr>Εισαγωγή: Κλιματική αλλαγή</vt:lpstr>
      <vt:lpstr>Διεθνής συνεργασία για την Κλιματική Αλλαγή: ιστορικό</vt:lpstr>
      <vt:lpstr>Διαφάνεια 4</vt:lpstr>
      <vt:lpstr>Διαφάνεια 5</vt:lpstr>
      <vt:lpstr>Διαφάνεια 6</vt:lpstr>
      <vt:lpstr>Διαφάνεια 7</vt:lpstr>
      <vt:lpstr>Δημοσιονομικά εργαλεία περιβαλλοντικής πολιτικής</vt:lpstr>
      <vt:lpstr>Συστήματα Εμπορίας Δικαιωμάτων Εκπομπών </vt:lpstr>
      <vt:lpstr>ΣΕΔΕ της ΕΕ (EU-ETS)</vt:lpstr>
      <vt:lpstr>Σύγκριση ΣΕΔΕ με φόρους άνθρακα</vt:lpstr>
      <vt:lpstr>Νομισματική πολιτική</vt:lpstr>
      <vt:lpstr>Διαφάνεια 13</vt:lpstr>
      <vt:lpstr>Διαφάνεια 14</vt:lpstr>
      <vt:lpstr>Διαφάνεια 15</vt:lpstr>
      <vt:lpstr>Διαφάνεια 16</vt:lpstr>
      <vt:lpstr>Διαφάνεια 17</vt:lpstr>
      <vt:lpstr>Διεθνής συνεργασία για την Κλιματική Αλλαγή</vt:lpstr>
    </vt:vector>
  </TitlesOfParts>
  <Company>Bank of Greece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Roussou Vassiliki</dc:creator>
  <cp:lastModifiedBy>Administrator</cp:lastModifiedBy>
  <cp:revision>72</cp:revision>
  <dcterms:created xsi:type="dcterms:W3CDTF">2018-12-07T12:53:38Z</dcterms:created>
  <dcterms:modified xsi:type="dcterms:W3CDTF">2019-10-30T15:38:47Z</dcterms:modified>
</cp:coreProperties>
</file>