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340C-A620-4FC9-A81C-B436FD690DD9}" type="datetimeFigureOut">
              <a:rPr lang="el-GR" smtClean="0"/>
              <a:t>5/11/2019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C1ED-504A-42EE-8A86-08A7FC1AFF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29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C1ED-504A-42EE-8A86-08A7FC1AFF3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1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F00C-957D-444F-B21E-8D7A88104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145FB-261D-4A71-9732-9A8135136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AAAE8-A8AC-41B0-A6C4-E98F042C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9771-3634-45B9-917E-EAAD6A3958EB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89F6C-302D-4BBF-88FF-C2156EE8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B6A17-ED2B-43D9-B6BF-F3C7EBBD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67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EC9B-0926-4372-B00A-4821F086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779C4-0988-43B2-A3AD-2DF9413F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E089-D9B4-415C-AB90-99159FD1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55F-DAC9-476A-AC57-F58E7309E6B8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BF03D-5C4A-4BE2-B859-F66A7947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44952-51A3-4E85-B2AD-DA2F2FDF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942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13CE3-3D61-49F1-9A1D-C739E125D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54E73-3AEA-402F-BEAA-D056A7990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908BF-871E-4143-B6B5-35311758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9CD8-CE33-4586-961E-188940420EBE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6C098-4248-47CE-97A9-C728947F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DF9-3292-42EF-A160-7DBE3987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65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2735-2458-4AF6-9F6C-09662599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BE2D-6A53-49AB-B583-47CE9C41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549EB-2C22-42AF-A9C0-C6997723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92AB-776B-4167-941C-FCB1028543FC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2E97-7307-4DCF-AA99-46E0492D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5CCF7-2BE7-43ED-A145-0F1F4178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2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F0F3-81DE-4771-A394-C8F01B43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502D1-F918-4783-882F-B813D8DE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77C98-1A42-4D73-B235-3553ACB1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071A-B836-4D6B-BCC1-16DE9270FCE8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1FCAE-E449-469D-95AD-4441202CE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32A1B-BDBD-4E3C-9E46-99772988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6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2FB6-001C-43D2-853C-A84E7BAC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4BC4-B198-46CE-B5D8-4842CBD51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4124A-69ED-489D-A852-D692981D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A6132-04B3-4414-99E8-F29028A9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49F-0E46-40F3-9583-050C15217AFF}" type="datetime1">
              <a:rPr lang="el-GR" smtClean="0"/>
              <a:t>5/11/2019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3B677-3436-4FAF-9CD6-986A270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7102E-64EF-476D-B2E8-8391D38F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879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CEF4-3DBB-4E07-BD52-E331037C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B1F44-1AD6-480E-A775-56A63BD74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D5954-BBEF-41F7-9C3E-664AE143D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DEB3E-1305-422C-BEFF-B5C4DD1AE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9978E-14B2-49A2-88A1-BB576273D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F28F4-85F2-47D8-92C4-E6BD9BF0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1CC-2506-403D-A781-EDD49751E885}" type="datetime1">
              <a:rPr lang="el-GR" smtClean="0"/>
              <a:t>5/11/2019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074A2-6BC6-4064-ACCE-85525CF2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01E4E-ED2E-43E0-8424-072D04F7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06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8A95-9615-4D0A-9A57-21A0BFF0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91B9F-9D29-4FA3-B7D3-C5A8693A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801-22D9-4093-9EB8-63D6DE0C9C0A}" type="datetime1">
              <a:rPr lang="el-GR" smtClean="0"/>
              <a:t>5/11/2019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EEFB8-668A-4B34-8C2A-55BF7B34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325B0-7D77-4B40-AA39-78280200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163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66803-4DF5-42CB-91F6-4BBD8A0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7B8E-BBD4-447F-AF85-F499BFAA4DE2}" type="datetime1">
              <a:rPr lang="el-GR" smtClean="0"/>
              <a:t>5/11/2019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87979-A632-40C9-81D2-1C317AC95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706DF-5C98-44A1-9FF9-EA941C45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76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ED15-F7F1-4BB1-A439-6A84E1E1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07E54-EB62-4E14-8B9D-6A6660FD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9A6C0-234B-4CB8-AA84-85890DFA9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55E59-0B5A-4CB7-9F94-89C4616D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38FC-FC96-41C6-8360-EFFE3A40897E}" type="datetime1">
              <a:rPr lang="el-GR" smtClean="0"/>
              <a:t>5/11/2019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F3F50-E1FA-4244-884B-9752DF6B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2C25D-C2ED-49CF-9753-A057DE2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287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3FDE-5357-4083-A239-7AC29E9D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183-66FF-462B-BE6B-AD5D366F7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B9876-A4AF-4E5B-B204-5DBE1E653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6E0D0-9B26-4EF5-81AF-186BD288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82904-732D-411B-B9FB-FDDE9797A06F}" type="datetime1">
              <a:rPr lang="el-GR" smtClean="0"/>
              <a:t>5/11/2019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DD5A8-0B86-437D-9C7F-0E3A2595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53AD-CE6D-42CD-A5C2-4BD466A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109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FD163-A4E5-42B4-ACE8-0ADCFBA1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7BCD1-32ED-4F51-AB93-E97213CA8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CF62F-3396-4B67-8C3B-8B900718E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6677-0A6D-4481-B6C2-425A150A2058}" type="datetime1">
              <a:rPr lang="el-GR" smtClean="0"/>
              <a:t>5/11/2019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CCC17-0950-4FAC-ABD7-D13F78A9A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06FC1-C72F-4A57-9649-96DA727CD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B6D3D-8D3F-405C-9B02-B3683D42DB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67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zarotia@econ.auth.g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21DE-0542-4471-A2C3-4B0D0165A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Dutch Disease in Eastern Mediterranean </a:t>
            </a:r>
            <a:br>
              <a:rPr lang="en-US" dirty="0"/>
            </a:br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7726F-6ED8-48D8-B4D8-5012E12FB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Grigoris Zarotiadis, Dr. Assoc. Professor</a:t>
            </a:r>
          </a:p>
          <a:p>
            <a:r>
              <a:rPr lang="en-US" sz="1800" dirty="0"/>
              <a:t>Dean of the Faculty of Economic and Political Sciences, </a:t>
            </a:r>
            <a:r>
              <a:rPr lang="en-US" sz="1800" dirty="0" err="1"/>
              <a:t>AUTh</a:t>
            </a:r>
            <a:endParaRPr lang="en-US" sz="1800" dirty="0"/>
          </a:p>
          <a:p>
            <a:r>
              <a:rPr lang="en-US" sz="1800" dirty="0"/>
              <a:t>President of ASECU</a:t>
            </a:r>
          </a:p>
          <a:p>
            <a:r>
              <a:rPr lang="en-US" sz="1800" dirty="0">
                <a:hlinkClick r:id="rId2"/>
              </a:rPr>
              <a:t>gzarotia@econ.auth.gr</a:t>
            </a:r>
            <a:r>
              <a:rPr lang="en-US" sz="1800" dirty="0"/>
              <a:t> </a:t>
            </a:r>
            <a:endParaRPr lang="el-GR" sz="1800" dirty="0"/>
          </a:p>
        </p:txBody>
      </p:sp>
      <p:pic>
        <p:nvPicPr>
          <p:cNvPr id="1026" name="Picture 2" descr="ÎÎÎ ÎÎÎÎ">
            <a:extLst>
              <a:ext uri="{FF2B5EF4-FFF2-40B4-BE49-F238E27FC236}">
                <a16:creationId xmlns:a16="http://schemas.microsoft.com/office/drawing/2014/main" id="{04BAD7BF-4D9E-4B28-A331-395F72DAE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991" y="5818495"/>
            <a:ext cx="2079009" cy="103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958B66B0-A5B8-4F60-91A9-64225B58FDC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8494"/>
            <a:ext cx="2997843" cy="103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asecu.gr/images/asecu_logo.jpg">
            <a:extLst>
              <a:ext uri="{FF2B5EF4-FFF2-40B4-BE49-F238E27FC236}">
                <a16:creationId xmlns:a16="http://schemas.microsoft.com/office/drawing/2014/main" id="{3BA3CF18-23FC-46F6-B954-68030242B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5758" y="5818493"/>
            <a:ext cx="3080483" cy="1039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17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93FC-17A3-46A3-8955-E61EEC52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Introductory Notes</a:t>
            </a:r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9A509-3668-4209-8F0E-EDB7EAFB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2</a:t>
            </a:fld>
            <a:endParaRPr lang="el-GR"/>
          </a:p>
        </p:txBody>
      </p:sp>
      <p:pic>
        <p:nvPicPr>
          <p:cNvPr id="5" name="Picture 2" descr="ÎÎÎ ÎÎÎÎ">
            <a:extLst>
              <a:ext uri="{FF2B5EF4-FFF2-40B4-BE49-F238E27FC236}">
                <a16:creationId xmlns:a16="http://schemas.microsoft.com/office/drawing/2014/main" id="{E5A11496-5074-4193-AF77-D4EC5D95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68" y="0"/>
            <a:ext cx="1453232" cy="7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5C0ED3A8-295C-4B55-B856-7303AF7A26E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1816099" cy="6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asecu.gr/images/asecu_logo.jpg">
            <a:extLst>
              <a:ext uri="{FF2B5EF4-FFF2-40B4-BE49-F238E27FC236}">
                <a16:creationId xmlns:a16="http://schemas.microsoft.com/office/drawing/2014/main" id="{825C67CA-387E-491A-BFCD-48A5CD60C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9368" y="0"/>
            <a:ext cx="2153264" cy="726617"/>
          </a:xfrm>
          <a:prstGeom prst="rect">
            <a:avLst/>
          </a:prstGeom>
          <a:noFill/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2C30D-30FF-4E2E-AB64-043C4923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1AF3DA6-AE1C-4AEA-ABF3-F425FD9BA9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4762" y="1291774"/>
            <a:ext cx="4067238" cy="5201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E291D-1971-485C-B01F-0F98F33FC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77240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two interrelated dimensions of Sustainability:</a:t>
            </a:r>
          </a:p>
          <a:p>
            <a:pPr lvl="1"/>
            <a:r>
              <a:rPr lang="en-US" dirty="0"/>
              <a:t>Socioeconomic and</a:t>
            </a:r>
          </a:p>
          <a:p>
            <a:pPr lvl="1"/>
            <a:r>
              <a:rPr lang="en-US" dirty="0"/>
              <a:t>Environmental </a:t>
            </a:r>
          </a:p>
          <a:p>
            <a:r>
              <a:rPr lang="en-US" dirty="0"/>
              <a:t>Market Failures</a:t>
            </a:r>
          </a:p>
          <a:p>
            <a:pPr lvl="1"/>
            <a:r>
              <a:rPr lang="en-US" dirty="0"/>
              <a:t>IRS and inhomogeneity for monopolization</a:t>
            </a:r>
          </a:p>
          <a:p>
            <a:pPr lvl="1"/>
            <a:r>
              <a:rPr lang="en-US" dirty="0"/>
              <a:t>Imperfect Information and Externalities</a:t>
            </a:r>
          </a:p>
          <a:p>
            <a:r>
              <a:rPr lang="en-US" dirty="0"/>
              <a:t>Blue Economy:</a:t>
            </a:r>
          </a:p>
          <a:p>
            <a:pPr marL="457200" lvl="1" indent="0">
              <a:buNone/>
            </a:pPr>
            <a:r>
              <a:rPr lang="en-US" dirty="0"/>
              <a:t>(Sea related) Tourism; Transportation; Fisheries; Coastal Activities; R&amp;D; Energy.</a:t>
            </a:r>
          </a:p>
          <a:p>
            <a:pPr marL="457200" lvl="1" indent="0">
              <a:buNone/>
            </a:pPr>
            <a:r>
              <a:rPr lang="en-US" dirty="0"/>
              <a:t>… what about sustainability?</a:t>
            </a:r>
          </a:p>
          <a:p>
            <a:r>
              <a:rPr lang="en-US" dirty="0"/>
              <a:t>Mediterranean Blue Economy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Economy of Europe</a:t>
            </a:r>
          </a:p>
          <a:p>
            <a:pPr lvl="1"/>
            <a:r>
              <a:rPr lang="en-US" dirty="0"/>
              <a:t>1/5 of Global Blue Economy Output</a:t>
            </a:r>
          </a:p>
          <a:p>
            <a:pPr lvl="1"/>
            <a:r>
              <a:rPr lang="en-US" dirty="0"/>
              <a:t>Relevant Initiatives of the EC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93FC-17A3-46A3-8955-E61EEC52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Dutch Disease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E291D-1971-485C-B01F-0F98F33FC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72508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Dutch Disease: a case of macro-externality</a:t>
            </a:r>
          </a:p>
          <a:p>
            <a:pPr marL="457200" lvl="1" indent="0">
              <a:buNone/>
            </a:pPr>
            <a:r>
              <a:rPr lang="en-US" dirty="0"/>
              <a:t>The term originated in the Netherlands during the 1960s, when the high revenue generated by its natural gas discovery led to a sharp decline in the competitiveness of its other, non-booming tradable sector.</a:t>
            </a:r>
          </a:p>
          <a:p>
            <a:r>
              <a:rPr lang="en-US" dirty="0"/>
              <a:t>Basic Definition: the increase in the economic development of a specific sector (for example natural resources) induces a decline in other sectors. In other a crowding-out case.</a:t>
            </a:r>
          </a:p>
          <a:p>
            <a:r>
              <a:rPr lang="en-US" dirty="0"/>
              <a:t>Supposed mechanism: as revenues increase in the growing (export oriented) sector, domestic currency (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) and inflation appreciates (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) (manifest in real exchange rate).</a:t>
            </a:r>
          </a:p>
          <a:p>
            <a:pPr lvl="1"/>
            <a:r>
              <a:rPr lang="en-US" dirty="0"/>
              <a:t>Adverse distributional effects, in social and spatial dimension.</a:t>
            </a:r>
          </a:p>
          <a:p>
            <a:pPr lvl="1"/>
            <a:r>
              <a:rPr lang="en-US" dirty="0"/>
              <a:t>Stagnation, even decrease of employment economy wide.</a:t>
            </a:r>
          </a:p>
          <a:p>
            <a:pPr lvl="1"/>
            <a:r>
              <a:rPr lang="en-US" dirty="0"/>
              <a:t>Adverse long run growth effect, especially in case of drilling economy.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9A509-3668-4209-8F0E-EDB7EAFB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3</a:t>
            </a:fld>
            <a:endParaRPr lang="el-GR"/>
          </a:p>
        </p:txBody>
      </p:sp>
      <p:pic>
        <p:nvPicPr>
          <p:cNvPr id="5" name="Picture 2" descr="ÎÎÎ ÎÎÎÎ">
            <a:extLst>
              <a:ext uri="{FF2B5EF4-FFF2-40B4-BE49-F238E27FC236}">
                <a16:creationId xmlns:a16="http://schemas.microsoft.com/office/drawing/2014/main" id="{E5A11496-5074-4193-AF77-D4EC5D95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68" y="0"/>
            <a:ext cx="1453232" cy="7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5C0ED3A8-295C-4B55-B856-7303AF7A26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1816099" cy="6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asecu.gr/images/asecu_logo.jpg">
            <a:extLst>
              <a:ext uri="{FF2B5EF4-FFF2-40B4-BE49-F238E27FC236}">
                <a16:creationId xmlns:a16="http://schemas.microsoft.com/office/drawing/2014/main" id="{825C67CA-387E-491A-BFCD-48A5CD60C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9368" y="0"/>
            <a:ext cx="2153264" cy="726617"/>
          </a:xfrm>
          <a:prstGeom prst="rect">
            <a:avLst/>
          </a:prstGeom>
          <a:noFill/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2C30D-30FF-4E2E-AB64-043C4923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01D9E15-4E89-4149-A8CE-1F208267B80C}"/>
              </a:ext>
            </a:extLst>
          </p:cNvPr>
          <p:cNvSpPr/>
          <p:nvPr/>
        </p:nvSpPr>
        <p:spPr>
          <a:xfrm>
            <a:off x="4692273" y="3690828"/>
            <a:ext cx="4960716" cy="354185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6B0BBC-91DF-41F4-ABB0-B536AFF4CA7D}"/>
              </a:ext>
            </a:extLst>
          </p:cNvPr>
          <p:cNvGrpSpPr/>
          <p:nvPr/>
        </p:nvGrpSpPr>
        <p:grpSpPr>
          <a:xfrm>
            <a:off x="6393086" y="1825625"/>
            <a:ext cx="5239471" cy="4018909"/>
            <a:chOff x="6393086" y="1825625"/>
            <a:chExt cx="5239471" cy="401890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B8F5CAB-2558-42A2-AB19-06D1F3333FC9}"/>
                </a:ext>
              </a:extLst>
            </p:cNvPr>
            <p:cNvCxnSpPr/>
            <p:nvPr/>
          </p:nvCxnSpPr>
          <p:spPr>
            <a:xfrm flipV="1">
              <a:off x="7172632" y="1909823"/>
              <a:ext cx="0" cy="35418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15BF248-DF0B-44CE-8CD5-BF48EF88F4E5}"/>
                </a:ext>
              </a:extLst>
            </p:cNvPr>
            <p:cNvCxnSpPr/>
            <p:nvPr/>
          </p:nvCxnSpPr>
          <p:spPr>
            <a:xfrm>
              <a:off x="7172632" y="5451676"/>
              <a:ext cx="44599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73A99E-86CF-40B3-9195-BBDAE13D8143}"/>
                </a:ext>
              </a:extLst>
            </p:cNvPr>
            <p:cNvCxnSpPr>
              <a:cxnSpLocks/>
            </p:cNvCxnSpPr>
            <p:nvPr/>
          </p:nvCxnSpPr>
          <p:spPr>
            <a:xfrm>
              <a:off x="7885413" y="3350531"/>
              <a:ext cx="2279803" cy="1824397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F82592-0540-46FF-9484-BA60E71CB253}"/>
                </a:ext>
              </a:extLst>
            </p:cNvPr>
            <p:cNvCxnSpPr>
              <a:cxnSpLocks/>
            </p:cNvCxnSpPr>
            <p:nvPr/>
          </p:nvCxnSpPr>
          <p:spPr>
            <a:xfrm>
              <a:off x="7678271" y="2151529"/>
              <a:ext cx="1974718" cy="2405175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37C6C0-5AF4-43B5-9303-D650094BA162}"/>
                </a:ext>
              </a:extLst>
            </p:cNvPr>
            <p:cNvCxnSpPr>
              <a:cxnSpLocks/>
              <a:stCxn id="32" idx="1"/>
            </p:cNvCxnSpPr>
            <p:nvPr/>
          </p:nvCxnSpPr>
          <p:spPr>
            <a:xfrm flipH="1">
              <a:off x="8753139" y="3458587"/>
              <a:ext cx="11562" cy="200279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1986167-96A4-430F-AA93-54B7DAB3A5D9}"/>
                </a:ext>
              </a:extLst>
            </p:cNvPr>
            <p:cNvSpPr/>
            <p:nvPr/>
          </p:nvSpPr>
          <p:spPr>
            <a:xfrm>
              <a:off x="7167283" y="2471705"/>
              <a:ext cx="2523652" cy="2974354"/>
            </a:xfrm>
            <a:custGeom>
              <a:avLst/>
              <a:gdLst>
                <a:gd name="connsiteX0" fmla="*/ 0 w 2528047"/>
                <a:gd name="connsiteY0" fmla="*/ 0 h 2918012"/>
                <a:gd name="connsiteX1" fmla="*/ 1600200 w 2528047"/>
                <a:gd name="connsiteY1" fmla="*/ 968188 h 2918012"/>
                <a:gd name="connsiteX2" fmla="*/ 2528047 w 2528047"/>
                <a:gd name="connsiteY2" fmla="*/ 2918012 h 2918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047" h="2918012">
                  <a:moveTo>
                    <a:pt x="0" y="0"/>
                  </a:moveTo>
                  <a:cubicBezTo>
                    <a:pt x="589429" y="240926"/>
                    <a:pt x="1178859" y="481853"/>
                    <a:pt x="1600200" y="968188"/>
                  </a:cubicBezTo>
                  <a:cubicBezTo>
                    <a:pt x="2021541" y="1454523"/>
                    <a:pt x="2274794" y="2186267"/>
                    <a:pt x="2528047" y="2918012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CC5243-AD82-4AB7-8CEF-A0D6E2755899}"/>
                </a:ext>
              </a:extLst>
            </p:cNvPr>
            <p:cNvCxnSpPr>
              <a:cxnSpLocks/>
              <a:stCxn id="32" idx="1"/>
            </p:cNvCxnSpPr>
            <p:nvPr/>
          </p:nvCxnSpPr>
          <p:spPr>
            <a:xfrm flipH="1">
              <a:off x="7167282" y="3458587"/>
              <a:ext cx="1597419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64804C8-CD10-4929-BE1C-FAC1D2C65B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7282" y="4294094"/>
              <a:ext cx="1810872" cy="0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4156EF0-AEE1-4E8A-930A-BCC7CCAED1AB}"/>
                </a:ext>
              </a:extLst>
            </p:cNvPr>
            <p:cNvCxnSpPr>
              <a:cxnSpLocks/>
            </p:cNvCxnSpPr>
            <p:nvPr/>
          </p:nvCxnSpPr>
          <p:spPr>
            <a:xfrm>
              <a:off x="8978154" y="4294094"/>
              <a:ext cx="0" cy="1147881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B18A8E-A67B-42F0-8AF3-4033C77EBE8C}"/>
                </a:ext>
              </a:extLst>
            </p:cNvPr>
            <p:cNvSpPr txBox="1"/>
            <p:nvPr/>
          </p:nvSpPr>
          <p:spPr>
            <a:xfrm>
              <a:off x="6393086" y="1825625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 (p*e)</a:t>
              </a:r>
              <a:endParaRPr lang="el-GR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6070603-6C03-4EEA-86E4-B32FAE093680}"/>
                </a:ext>
              </a:extLst>
            </p:cNvPr>
            <p:cNvSpPr txBox="1"/>
            <p:nvPr/>
          </p:nvSpPr>
          <p:spPr>
            <a:xfrm>
              <a:off x="10826574" y="547520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NT (p)</a:t>
              </a:r>
              <a:endParaRPr lang="el-GR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7387E2-8E23-42A3-B9D8-EFCD03C2478C}"/>
                </a:ext>
              </a:extLst>
            </p:cNvPr>
            <p:cNvSpPr txBox="1"/>
            <p:nvPr/>
          </p:nvSpPr>
          <p:spPr>
            <a:xfrm>
              <a:off x="7736873" y="2030985"/>
              <a:ext cx="1524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slope≈ p / p*e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E2BE70-541E-4DAC-A3B4-B4A5B8DFBD31}"/>
                </a:ext>
              </a:extLst>
            </p:cNvPr>
            <p:cNvSpPr txBox="1"/>
            <p:nvPr/>
          </p:nvSpPr>
          <p:spPr>
            <a:xfrm>
              <a:off x="9837265" y="4683368"/>
              <a:ext cx="1524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slope≈ p / p*e</a:t>
              </a:r>
              <a:endParaRPr lang="el-G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B6E2F03-0E12-4C86-9D52-C09AE2866ED5}"/>
                </a:ext>
              </a:extLst>
            </p:cNvPr>
            <p:cNvCxnSpPr/>
            <p:nvPr/>
          </p:nvCxnSpPr>
          <p:spPr>
            <a:xfrm flipH="1">
              <a:off x="8753139" y="5542437"/>
              <a:ext cx="225015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E749C1E-FEB9-4478-B229-2A94878D45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93639" y="3458587"/>
              <a:ext cx="1" cy="83550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715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93FC-17A3-46A3-8955-E61EEC52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Disease ala Mediterranean (1) 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E291D-1971-485C-B01F-0F98F33FC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711324"/>
            <a:ext cx="5994925" cy="46672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Widening the mechanism: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Opportunity costs.</a:t>
            </a:r>
          </a:p>
          <a:p>
            <a:pPr marL="457200" lvl="1" indent="0">
              <a:buNone/>
            </a:pPr>
            <a:r>
              <a:rPr lang="en-US" dirty="0"/>
              <a:t>(ii) The significance of consumer preferences.</a:t>
            </a:r>
          </a:p>
          <a:p>
            <a:pPr marL="457200" lvl="1" indent="0">
              <a:buNone/>
            </a:pPr>
            <a:r>
              <a:rPr lang="en-US" dirty="0"/>
              <a:t>(iii) World prices (</a:t>
            </a:r>
            <a:r>
              <a:rPr lang="en-US" b="1" dirty="0">
                <a:solidFill>
                  <a:srgbClr val="FF0000"/>
                </a:solidFill>
              </a:rPr>
              <a:t>p*</a:t>
            </a:r>
            <a:r>
              <a:rPr lang="en-US" dirty="0"/>
              <a:t>) may fall.</a:t>
            </a:r>
          </a:p>
          <a:p>
            <a:r>
              <a:rPr lang="en-US" dirty="0"/>
              <a:t>Mediterranean version:</a:t>
            </a:r>
          </a:p>
          <a:p>
            <a:pPr lvl="1"/>
            <a:r>
              <a:rPr lang="en-US" dirty="0"/>
              <a:t>Economic effect</a:t>
            </a:r>
          </a:p>
          <a:p>
            <a:pPr marL="914400" lvl="2" indent="0">
              <a:buNone/>
            </a:pPr>
            <a:r>
              <a:rPr lang="en-US" dirty="0"/>
              <a:t>Inflationary pressures (less, yet still possible a combined exchange rate effect).</a:t>
            </a:r>
          </a:p>
          <a:p>
            <a:pPr lvl="1"/>
            <a:r>
              <a:rPr lang="en-US" dirty="0"/>
              <a:t>Environmental effect</a:t>
            </a:r>
          </a:p>
          <a:p>
            <a:pPr marL="914400" lvl="2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Direct “cleaning” costs </a:t>
            </a:r>
          </a:p>
          <a:p>
            <a:pPr marL="914400" lvl="2" indent="0">
              <a:buNone/>
            </a:pPr>
            <a:r>
              <a:rPr lang="en-US" dirty="0"/>
              <a:t>(ii) Opportunity costs for other sectors – environmental crowding out</a:t>
            </a:r>
          </a:p>
          <a:p>
            <a:pPr marL="914400" lvl="2" indent="0">
              <a:buNone/>
            </a:pPr>
            <a:r>
              <a:rPr lang="en-US" dirty="0"/>
              <a:t>(iii) Non-financial effects</a:t>
            </a:r>
          </a:p>
          <a:p>
            <a:pPr lvl="1"/>
            <a:r>
              <a:rPr lang="en-US" dirty="0"/>
              <a:t>Geopolitical effect</a:t>
            </a:r>
          </a:p>
          <a:p>
            <a:pPr marL="914400" lvl="2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Direct “dealing” costs</a:t>
            </a:r>
          </a:p>
          <a:p>
            <a:pPr marL="914400" lvl="2" indent="0">
              <a:buNone/>
            </a:pPr>
            <a:r>
              <a:rPr lang="en-US" dirty="0"/>
              <a:t>(ii) Opportunity costs for other sectors – geopolitical crowding out</a:t>
            </a:r>
          </a:p>
          <a:p>
            <a:pPr marL="914400" lvl="2" indent="0">
              <a:buNone/>
            </a:pPr>
            <a:r>
              <a:rPr lang="en-US" dirty="0"/>
              <a:t>(iii) Non-financial effects.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9A509-3668-4209-8F0E-EDB7EAFB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4</a:t>
            </a:fld>
            <a:endParaRPr lang="el-GR"/>
          </a:p>
        </p:txBody>
      </p:sp>
      <p:pic>
        <p:nvPicPr>
          <p:cNvPr id="5" name="Picture 2" descr="ÎÎÎ ÎÎÎÎ">
            <a:extLst>
              <a:ext uri="{FF2B5EF4-FFF2-40B4-BE49-F238E27FC236}">
                <a16:creationId xmlns:a16="http://schemas.microsoft.com/office/drawing/2014/main" id="{E5A11496-5074-4193-AF77-D4EC5D95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68" y="0"/>
            <a:ext cx="1453232" cy="7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5C0ED3A8-295C-4B55-B856-7303AF7A26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1816099" cy="6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asecu.gr/images/asecu_logo.jpg">
            <a:extLst>
              <a:ext uri="{FF2B5EF4-FFF2-40B4-BE49-F238E27FC236}">
                <a16:creationId xmlns:a16="http://schemas.microsoft.com/office/drawing/2014/main" id="{825C67CA-387E-491A-BFCD-48A5CD60C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9368" y="0"/>
            <a:ext cx="2153264" cy="726617"/>
          </a:xfrm>
          <a:prstGeom prst="rect">
            <a:avLst/>
          </a:prstGeom>
          <a:noFill/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2C30D-30FF-4E2E-AB64-043C4923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01D9E15-4E89-4149-A8CE-1F208267B80C}"/>
              </a:ext>
            </a:extLst>
          </p:cNvPr>
          <p:cNvSpPr/>
          <p:nvPr/>
        </p:nvSpPr>
        <p:spPr>
          <a:xfrm>
            <a:off x="4100136" y="3753034"/>
            <a:ext cx="6134291" cy="33778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CFAC136-397D-488E-ABCA-B1D0E835118E}"/>
              </a:ext>
            </a:extLst>
          </p:cNvPr>
          <p:cNvGrpSpPr/>
          <p:nvPr/>
        </p:nvGrpSpPr>
        <p:grpSpPr>
          <a:xfrm>
            <a:off x="6393086" y="1825625"/>
            <a:ext cx="5439760" cy="4018909"/>
            <a:chOff x="6393086" y="1825625"/>
            <a:chExt cx="5439760" cy="401890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B8F5CAB-2558-42A2-AB19-06D1F3333FC9}"/>
                </a:ext>
              </a:extLst>
            </p:cNvPr>
            <p:cNvCxnSpPr/>
            <p:nvPr/>
          </p:nvCxnSpPr>
          <p:spPr>
            <a:xfrm flipV="1">
              <a:off x="7172632" y="1909823"/>
              <a:ext cx="0" cy="35418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15BF248-DF0B-44CE-8CD5-BF48EF88F4E5}"/>
                </a:ext>
              </a:extLst>
            </p:cNvPr>
            <p:cNvCxnSpPr/>
            <p:nvPr/>
          </p:nvCxnSpPr>
          <p:spPr>
            <a:xfrm>
              <a:off x="7172632" y="5451676"/>
              <a:ext cx="44599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73A99E-86CF-40B3-9195-BBDAE13D8143}"/>
                </a:ext>
              </a:extLst>
            </p:cNvPr>
            <p:cNvCxnSpPr>
              <a:cxnSpLocks/>
            </p:cNvCxnSpPr>
            <p:nvPr/>
          </p:nvCxnSpPr>
          <p:spPr>
            <a:xfrm>
              <a:off x="8498316" y="3480182"/>
              <a:ext cx="2083661" cy="1747761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F82592-0540-46FF-9484-BA60E71CB253}"/>
                </a:ext>
              </a:extLst>
            </p:cNvPr>
            <p:cNvCxnSpPr>
              <a:cxnSpLocks/>
            </p:cNvCxnSpPr>
            <p:nvPr/>
          </p:nvCxnSpPr>
          <p:spPr>
            <a:xfrm>
              <a:off x="7337256" y="2388411"/>
              <a:ext cx="1998622" cy="2169816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37C6C0-5AF4-43B5-9303-D650094BA162}"/>
                </a:ext>
              </a:extLst>
            </p:cNvPr>
            <p:cNvCxnSpPr>
              <a:cxnSpLocks/>
            </p:cNvCxnSpPr>
            <p:nvPr/>
          </p:nvCxnSpPr>
          <p:spPr>
            <a:xfrm>
              <a:off x="8408014" y="3592982"/>
              <a:ext cx="0" cy="1835169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1986167-96A4-430F-AA93-54B7DAB3A5D9}"/>
                </a:ext>
              </a:extLst>
            </p:cNvPr>
            <p:cNvSpPr/>
            <p:nvPr/>
          </p:nvSpPr>
          <p:spPr>
            <a:xfrm>
              <a:off x="7192683" y="2814272"/>
              <a:ext cx="2094359" cy="2639280"/>
            </a:xfrm>
            <a:custGeom>
              <a:avLst/>
              <a:gdLst>
                <a:gd name="connsiteX0" fmla="*/ 0 w 2528047"/>
                <a:gd name="connsiteY0" fmla="*/ 0 h 2918012"/>
                <a:gd name="connsiteX1" fmla="*/ 1600200 w 2528047"/>
                <a:gd name="connsiteY1" fmla="*/ 968188 h 2918012"/>
                <a:gd name="connsiteX2" fmla="*/ 2528047 w 2528047"/>
                <a:gd name="connsiteY2" fmla="*/ 2918012 h 2918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047" h="2918012">
                  <a:moveTo>
                    <a:pt x="0" y="0"/>
                  </a:moveTo>
                  <a:cubicBezTo>
                    <a:pt x="589429" y="240926"/>
                    <a:pt x="1178859" y="481853"/>
                    <a:pt x="1600200" y="968188"/>
                  </a:cubicBezTo>
                  <a:cubicBezTo>
                    <a:pt x="2021541" y="1454523"/>
                    <a:pt x="2274794" y="2186267"/>
                    <a:pt x="2528047" y="2918012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CC5243-AD82-4AB7-8CEF-A0D6E27558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67281" y="3579159"/>
              <a:ext cx="1240733" cy="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64804C8-CD10-4929-BE1C-FAC1D2C65B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7281" y="4499360"/>
              <a:ext cx="2563012" cy="0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4156EF0-AEE1-4E8A-930A-BCC7CCAED1AB}"/>
                </a:ext>
              </a:extLst>
            </p:cNvPr>
            <p:cNvCxnSpPr>
              <a:cxnSpLocks/>
            </p:cNvCxnSpPr>
            <p:nvPr/>
          </p:nvCxnSpPr>
          <p:spPr>
            <a:xfrm>
              <a:off x="9716847" y="4510566"/>
              <a:ext cx="0" cy="964636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B18A8E-A67B-42F0-8AF3-4033C77EBE8C}"/>
                </a:ext>
              </a:extLst>
            </p:cNvPr>
            <p:cNvSpPr txBox="1"/>
            <p:nvPr/>
          </p:nvSpPr>
          <p:spPr>
            <a:xfrm>
              <a:off x="6393086" y="1825625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 (p*e)</a:t>
              </a:r>
              <a:endParaRPr lang="el-GR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6070603-6C03-4EEA-86E4-B32FAE093680}"/>
                </a:ext>
              </a:extLst>
            </p:cNvPr>
            <p:cNvSpPr txBox="1"/>
            <p:nvPr/>
          </p:nvSpPr>
          <p:spPr>
            <a:xfrm>
              <a:off x="10826574" y="547520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NT (p)</a:t>
              </a:r>
              <a:endParaRPr lang="el-GR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7387E2-8E23-42A3-B9D8-EFCD03C2478C}"/>
                </a:ext>
              </a:extLst>
            </p:cNvPr>
            <p:cNvSpPr txBox="1"/>
            <p:nvPr/>
          </p:nvSpPr>
          <p:spPr>
            <a:xfrm>
              <a:off x="7340870" y="2131879"/>
              <a:ext cx="1524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slope≈ p / p*e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E2BE70-541E-4DAC-A3B4-B4A5B8DFBD31}"/>
                </a:ext>
              </a:extLst>
            </p:cNvPr>
            <p:cNvSpPr txBox="1"/>
            <p:nvPr/>
          </p:nvSpPr>
          <p:spPr>
            <a:xfrm>
              <a:off x="10308070" y="4751734"/>
              <a:ext cx="1524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slope≈ p / p*e</a:t>
              </a:r>
              <a:endParaRPr lang="el-GR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B6E2F03-0E12-4C86-9D52-C09AE2866E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08014" y="5538105"/>
              <a:ext cx="1322281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E749C1E-FEB9-4478-B229-2A94878D45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76980" y="3579159"/>
              <a:ext cx="2" cy="92020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252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A8CF-22CA-4421-9A5C-72C48C1A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585"/>
            <a:ext cx="10515600" cy="1325563"/>
          </a:xfrm>
        </p:spPr>
        <p:txBody>
          <a:bodyPr/>
          <a:lstStyle/>
          <a:p>
            <a:r>
              <a:rPr lang="en-US" dirty="0"/>
              <a:t>To drill or not to drill?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8247-0F75-456F-9B03-D246ACFF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4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Economic impacts of the exploitation of hydrocarbons in Greece - An analysis for World Wide Fund for Nature (WWF) Greece, January 2019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Table ES. 1: Economic costs over 25-year period to different regions</a:t>
            </a:r>
          </a:p>
          <a:p>
            <a:pPr marL="0" indent="0">
              <a:buNone/>
            </a:pPr>
            <a:r>
              <a:rPr lang="en-US" dirty="0"/>
              <a:t>				Scenarios 1 to 3 			Scenario 4</a:t>
            </a:r>
          </a:p>
          <a:p>
            <a:pPr marL="0" indent="0">
              <a:buNone/>
            </a:pPr>
            <a:r>
              <a:rPr lang="en-US" dirty="0"/>
              <a:t>Eastern Macedonia and Thrace 	€5 million - €8 million 		€190 million</a:t>
            </a:r>
          </a:p>
          <a:p>
            <a:pPr marL="0" indent="0">
              <a:buNone/>
            </a:pPr>
            <a:r>
              <a:rPr lang="en-US" dirty="0"/>
              <a:t>Crete 				€218 million - €304 million 	€2,161 million</a:t>
            </a:r>
          </a:p>
          <a:p>
            <a:pPr marL="0" indent="0">
              <a:buNone/>
            </a:pPr>
            <a:r>
              <a:rPr lang="en-US" dirty="0"/>
              <a:t>Epirus 				€52 million - €81 million 		€218 million</a:t>
            </a:r>
          </a:p>
          <a:p>
            <a:pPr marL="0" indent="0">
              <a:buNone/>
            </a:pPr>
            <a:r>
              <a:rPr lang="en-US" dirty="0"/>
              <a:t>Ionian Islands 			€513 million - €735 million 	€1,784 million</a:t>
            </a:r>
          </a:p>
          <a:p>
            <a:pPr marL="0" indent="0">
              <a:buNone/>
            </a:pPr>
            <a:r>
              <a:rPr lang="en-US" dirty="0"/>
              <a:t>Peloponnese 			€48 million - €75 million 		€283 million</a:t>
            </a:r>
          </a:p>
          <a:p>
            <a:pPr marL="0" indent="0">
              <a:buNone/>
            </a:pPr>
            <a:r>
              <a:rPr lang="en-US" dirty="0"/>
              <a:t>Western Greece 			€36 million - €57 million 		€161 million</a:t>
            </a:r>
          </a:p>
          <a:p>
            <a:pPr marL="0" indent="0">
              <a:buNone/>
            </a:pPr>
            <a:r>
              <a:rPr lang="en-US" dirty="0"/>
              <a:t>Central Macedonia 		€11 million - €16 million 		€1,147 million</a:t>
            </a:r>
          </a:p>
          <a:p>
            <a:pPr marL="0" indent="0">
              <a:buNone/>
            </a:pPr>
            <a:r>
              <a:rPr lang="en-US" dirty="0"/>
              <a:t>TOTAL 				€883 million – €1,275 million 	€5,943 million</a:t>
            </a:r>
          </a:p>
          <a:p>
            <a:pPr marL="0" indent="0">
              <a:buNone/>
            </a:pPr>
            <a:r>
              <a:rPr lang="en-US" sz="2200" dirty="0"/>
              <a:t>Note: The costs shown above are presented in 2017 prices and have been calculated using a 4% discount rate.</a:t>
            </a:r>
          </a:p>
          <a:p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F1953-6AA4-4CD6-BB8D-D0D139BC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68219-D559-4C37-BD06-9A41A5BF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2" descr="ÎÎÎ ÎÎÎÎ">
            <a:extLst>
              <a:ext uri="{FF2B5EF4-FFF2-40B4-BE49-F238E27FC236}">
                <a16:creationId xmlns:a16="http://schemas.microsoft.com/office/drawing/2014/main" id="{3EFDA1F3-373C-4F15-88D9-820CCC33C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68" y="0"/>
            <a:ext cx="1453232" cy="7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0BCE58AB-A574-47AB-878D-D3EBB467B7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1816099" cy="6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://www.asecu.gr/images/asecu_logo.jpg">
            <a:extLst>
              <a:ext uri="{FF2B5EF4-FFF2-40B4-BE49-F238E27FC236}">
                <a16:creationId xmlns:a16="http://schemas.microsoft.com/office/drawing/2014/main" id="{0021E303-0711-4E72-AE94-B5E99511B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9368" y="0"/>
            <a:ext cx="2153264" cy="726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964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A8CF-22CA-4421-9A5C-72C48C1A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585"/>
            <a:ext cx="10515600" cy="1325563"/>
          </a:xfrm>
        </p:spPr>
        <p:txBody>
          <a:bodyPr/>
          <a:lstStyle/>
          <a:p>
            <a:r>
              <a:rPr lang="en-US" dirty="0"/>
              <a:t>To drill or not to drill?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8247-0F75-456F-9B03-D246ACFF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Job to be done: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Include “environmental crowding out”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Include “economic (standard) crowding out”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Include direct “dealing” costs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Include “geopolitical crowding out”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Improve the set up of scenarios and the calculation of benefits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Duplicate the cost-benefit analysis for each Eastern Mediterranean country and summarize the results for the whole region.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… do not forget the “non-financial” effects.</a:t>
            </a:r>
          </a:p>
          <a:p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F1953-6AA4-4CD6-BB8D-D0D139BC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gzarotia@econ.auth.gr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68219-D559-4C37-BD06-9A41A5BF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6D3D-8D3F-405C-9B02-B3683D42DBBF}" type="slidenum">
              <a:rPr lang="el-GR" smtClean="0"/>
              <a:t>6</a:t>
            </a:fld>
            <a:endParaRPr lang="el-GR"/>
          </a:p>
        </p:txBody>
      </p:sp>
      <p:pic>
        <p:nvPicPr>
          <p:cNvPr id="6" name="Picture 2" descr="ÎÎÎ ÎÎÎÎ">
            <a:extLst>
              <a:ext uri="{FF2B5EF4-FFF2-40B4-BE49-F238E27FC236}">
                <a16:creationId xmlns:a16="http://schemas.microsoft.com/office/drawing/2014/main" id="{3EFDA1F3-373C-4F15-88D9-820CCC33C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68" y="0"/>
            <a:ext cx="1453232" cy="7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1" descr="https://www.auth.gr/sites/default/files/banner-horizontal-default-en.png">
            <a:extLst>
              <a:ext uri="{FF2B5EF4-FFF2-40B4-BE49-F238E27FC236}">
                <a16:creationId xmlns:a16="http://schemas.microsoft.com/office/drawing/2014/main" id="{0BCE58AB-A574-47AB-878D-D3EBB467B7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1816099" cy="6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://www.asecu.gr/images/asecu_logo.jpg">
            <a:extLst>
              <a:ext uri="{FF2B5EF4-FFF2-40B4-BE49-F238E27FC236}">
                <a16:creationId xmlns:a16="http://schemas.microsoft.com/office/drawing/2014/main" id="{0021E303-0711-4E72-AE94-B5E99511B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9368" y="0"/>
            <a:ext cx="2153264" cy="726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182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570</Words>
  <Application>Microsoft Office PowerPoint</Application>
  <PresentationFormat>Widescreen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Dutch Disease in Eastern Mediterranean  </vt:lpstr>
      <vt:lpstr>Motivation and Introductory Notes</vt:lpstr>
      <vt:lpstr>Standard Dutch Disease</vt:lpstr>
      <vt:lpstr>Dutch Disease ala Mediterranean (1) </vt:lpstr>
      <vt:lpstr>To drill or not to drill?</vt:lpstr>
      <vt:lpstr>To drill or not to drill?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Grigorios Zarotiadis</dc:creator>
  <cp:lastModifiedBy>Grigorios Zarotiadis</cp:lastModifiedBy>
  <cp:revision>28</cp:revision>
  <dcterms:created xsi:type="dcterms:W3CDTF">2019-09-03T20:55:28Z</dcterms:created>
  <dcterms:modified xsi:type="dcterms:W3CDTF">2019-11-05T05:09:02Z</dcterms:modified>
</cp:coreProperties>
</file>